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2" r:id="rId3"/>
    <p:sldMasterId id="2147483721" r:id="rId4"/>
    <p:sldMasterId id="2147483733" r:id="rId5"/>
    <p:sldMasterId id="2147483746" r:id="rId6"/>
    <p:sldMasterId id="2147483758" r:id="rId7"/>
    <p:sldMasterId id="2147483771" r:id="rId8"/>
  </p:sldMasterIdLst>
  <p:notesMasterIdLst>
    <p:notesMasterId r:id="rId97"/>
  </p:notesMasterIdLst>
  <p:handoutMasterIdLst>
    <p:handoutMasterId r:id="rId98"/>
  </p:handoutMasterIdLst>
  <p:sldIdLst>
    <p:sldId id="271" r:id="rId9"/>
    <p:sldId id="267" r:id="rId10"/>
    <p:sldId id="328" r:id="rId11"/>
    <p:sldId id="285" r:id="rId12"/>
    <p:sldId id="268" r:id="rId13"/>
    <p:sldId id="313" r:id="rId14"/>
    <p:sldId id="315" r:id="rId15"/>
    <p:sldId id="314" r:id="rId16"/>
    <p:sldId id="400" r:id="rId17"/>
    <p:sldId id="316" r:id="rId18"/>
    <p:sldId id="319" r:id="rId19"/>
    <p:sldId id="401" r:id="rId20"/>
    <p:sldId id="329" r:id="rId21"/>
    <p:sldId id="318" r:id="rId22"/>
    <p:sldId id="317" r:id="rId23"/>
    <p:sldId id="320" r:id="rId24"/>
    <p:sldId id="321" r:id="rId25"/>
    <p:sldId id="355" r:id="rId26"/>
    <p:sldId id="322" r:id="rId27"/>
    <p:sldId id="323" r:id="rId28"/>
    <p:sldId id="324" r:id="rId29"/>
    <p:sldId id="327" r:id="rId30"/>
    <p:sldId id="402" r:id="rId31"/>
    <p:sldId id="330" r:id="rId32"/>
    <p:sldId id="331" r:id="rId33"/>
    <p:sldId id="332" r:id="rId34"/>
    <p:sldId id="333" r:id="rId35"/>
    <p:sldId id="335" r:id="rId36"/>
    <p:sldId id="336" r:id="rId37"/>
    <p:sldId id="334" r:id="rId38"/>
    <p:sldId id="337" r:id="rId39"/>
    <p:sldId id="338" r:id="rId40"/>
    <p:sldId id="339" r:id="rId41"/>
    <p:sldId id="340" r:id="rId42"/>
    <p:sldId id="341" r:id="rId43"/>
    <p:sldId id="343" r:id="rId44"/>
    <p:sldId id="344" r:id="rId45"/>
    <p:sldId id="345" r:id="rId46"/>
    <p:sldId id="349" r:id="rId47"/>
    <p:sldId id="346" r:id="rId48"/>
    <p:sldId id="347" r:id="rId49"/>
    <p:sldId id="348" r:id="rId50"/>
    <p:sldId id="350" r:id="rId51"/>
    <p:sldId id="351" r:id="rId52"/>
    <p:sldId id="352" r:id="rId53"/>
    <p:sldId id="353" r:id="rId54"/>
    <p:sldId id="354" r:id="rId55"/>
    <p:sldId id="358" r:id="rId56"/>
    <p:sldId id="359" r:id="rId57"/>
    <p:sldId id="364" r:id="rId58"/>
    <p:sldId id="403" r:id="rId59"/>
    <p:sldId id="363" r:id="rId60"/>
    <p:sldId id="367" r:id="rId61"/>
    <p:sldId id="370" r:id="rId62"/>
    <p:sldId id="368" r:id="rId63"/>
    <p:sldId id="373" r:id="rId64"/>
    <p:sldId id="365" r:id="rId65"/>
    <p:sldId id="371" r:id="rId66"/>
    <p:sldId id="369" r:id="rId67"/>
    <p:sldId id="375" r:id="rId68"/>
    <p:sldId id="376" r:id="rId69"/>
    <p:sldId id="377" r:id="rId70"/>
    <p:sldId id="378" r:id="rId71"/>
    <p:sldId id="379" r:id="rId72"/>
    <p:sldId id="380" r:id="rId73"/>
    <p:sldId id="382" r:id="rId74"/>
    <p:sldId id="381" r:id="rId75"/>
    <p:sldId id="383" r:id="rId76"/>
    <p:sldId id="384" r:id="rId77"/>
    <p:sldId id="385" r:id="rId78"/>
    <p:sldId id="386" r:id="rId79"/>
    <p:sldId id="387" r:id="rId80"/>
    <p:sldId id="388" r:id="rId81"/>
    <p:sldId id="390" r:id="rId82"/>
    <p:sldId id="391" r:id="rId83"/>
    <p:sldId id="392" r:id="rId84"/>
    <p:sldId id="393" r:id="rId85"/>
    <p:sldId id="394" r:id="rId86"/>
    <p:sldId id="395" r:id="rId87"/>
    <p:sldId id="396" r:id="rId88"/>
    <p:sldId id="397" r:id="rId89"/>
    <p:sldId id="398" r:id="rId90"/>
    <p:sldId id="356" r:id="rId91"/>
    <p:sldId id="357" r:id="rId92"/>
    <p:sldId id="360" r:id="rId93"/>
    <p:sldId id="374" r:id="rId94"/>
    <p:sldId id="389" r:id="rId95"/>
    <p:sldId id="399" r:id="rId96"/>
  </p:sldIdLst>
  <p:sldSz cx="9144000" cy="6858000" type="screen4x3"/>
  <p:notesSz cx="67945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CB"/>
    <a:srgbClr val="007E94"/>
    <a:srgbClr val="006E97"/>
    <a:srgbClr val="E0E0E0"/>
    <a:srgbClr val="D8D8D8"/>
    <a:srgbClr val="C6C6C6"/>
    <a:srgbClr val="F1F1F1"/>
    <a:srgbClr val="8CBD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5543" autoAdjust="0"/>
  </p:normalViewPr>
  <p:slideViewPr>
    <p:cSldViewPr snapToGrid="0" snapToObjects="1">
      <p:cViewPr>
        <p:scale>
          <a:sx n="100" d="100"/>
          <a:sy n="100" d="100"/>
        </p:scale>
        <p:origin x="-3072" y="-6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viewProps" Target="viewProps.xml"/><Relationship Id="rId102" Type="http://schemas.openxmlformats.org/officeDocument/2006/relationships/theme" Target="theme/theme1.xml"/><Relationship Id="rId10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<Relationship Id="rId38" Type="http://schemas.openxmlformats.org/officeDocument/2006/relationships/slide" Target="slides/slide30.xml"/><Relationship Id="rId39" Type="http://schemas.openxmlformats.org/officeDocument/2006/relationships/slide" Target="slides/slide31.xml"/><Relationship Id="rId50" Type="http://schemas.openxmlformats.org/officeDocument/2006/relationships/slide" Target="slides/slide42.xml"/><Relationship Id="rId51" Type="http://schemas.openxmlformats.org/officeDocument/2006/relationships/slide" Target="slides/slide43.xml"/><Relationship Id="rId52" Type="http://schemas.openxmlformats.org/officeDocument/2006/relationships/slide" Target="slides/slide44.xml"/><Relationship Id="rId53" Type="http://schemas.openxmlformats.org/officeDocument/2006/relationships/slide" Target="slides/slide45.xml"/><Relationship Id="rId54" Type="http://schemas.openxmlformats.org/officeDocument/2006/relationships/slide" Target="slides/slide46.xml"/><Relationship Id="rId55" Type="http://schemas.openxmlformats.org/officeDocument/2006/relationships/slide" Target="slides/slide47.xml"/><Relationship Id="rId56" Type="http://schemas.openxmlformats.org/officeDocument/2006/relationships/slide" Target="slides/slide48.xml"/><Relationship Id="rId57" Type="http://schemas.openxmlformats.org/officeDocument/2006/relationships/slide" Target="slides/slide49.xml"/><Relationship Id="rId58" Type="http://schemas.openxmlformats.org/officeDocument/2006/relationships/slide" Target="slides/slide50.xml"/><Relationship Id="rId59" Type="http://schemas.openxmlformats.org/officeDocument/2006/relationships/slide" Target="slides/slide51.xml"/><Relationship Id="rId70" Type="http://schemas.openxmlformats.org/officeDocument/2006/relationships/slide" Target="slides/slide62.xml"/><Relationship Id="rId71" Type="http://schemas.openxmlformats.org/officeDocument/2006/relationships/slide" Target="slides/slide63.xml"/><Relationship Id="rId72" Type="http://schemas.openxmlformats.org/officeDocument/2006/relationships/slide" Target="slides/slide64.xml"/><Relationship Id="rId73" Type="http://schemas.openxmlformats.org/officeDocument/2006/relationships/slide" Target="slides/slide65.xml"/><Relationship Id="rId74" Type="http://schemas.openxmlformats.org/officeDocument/2006/relationships/slide" Target="slides/slide66.xml"/><Relationship Id="rId75" Type="http://schemas.openxmlformats.org/officeDocument/2006/relationships/slide" Target="slides/slide67.xml"/><Relationship Id="rId76" Type="http://schemas.openxmlformats.org/officeDocument/2006/relationships/slide" Target="slides/slide68.xml"/><Relationship Id="rId77" Type="http://schemas.openxmlformats.org/officeDocument/2006/relationships/slide" Target="slides/slide69.xml"/><Relationship Id="rId78" Type="http://schemas.openxmlformats.org/officeDocument/2006/relationships/slide" Target="slides/slide70.xml"/><Relationship Id="rId79" Type="http://schemas.openxmlformats.org/officeDocument/2006/relationships/slide" Target="slides/slide71.xml"/><Relationship Id="rId90" Type="http://schemas.openxmlformats.org/officeDocument/2006/relationships/slide" Target="slides/slide82.xml"/><Relationship Id="rId91" Type="http://schemas.openxmlformats.org/officeDocument/2006/relationships/slide" Target="slides/slide83.xml"/><Relationship Id="rId92" Type="http://schemas.openxmlformats.org/officeDocument/2006/relationships/slide" Target="slides/slide84.xml"/><Relationship Id="rId93" Type="http://schemas.openxmlformats.org/officeDocument/2006/relationships/slide" Target="slides/slide85.xml"/><Relationship Id="rId94" Type="http://schemas.openxmlformats.org/officeDocument/2006/relationships/slide" Target="slides/slide86.xml"/><Relationship Id="rId95" Type="http://schemas.openxmlformats.org/officeDocument/2006/relationships/slide" Target="slides/slide87.xml"/><Relationship Id="rId96" Type="http://schemas.openxmlformats.org/officeDocument/2006/relationships/slide" Target="slides/slide88.xml"/><Relationship Id="rId97" Type="http://schemas.openxmlformats.org/officeDocument/2006/relationships/notesMaster" Target="notesMasters/notesMaster1.xml"/><Relationship Id="rId98" Type="http://schemas.openxmlformats.org/officeDocument/2006/relationships/handoutMaster" Target="handoutMasters/handoutMaster1.xml"/><Relationship Id="rId99" Type="http://schemas.openxmlformats.org/officeDocument/2006/relationships/printerSettings" Target="printerSettings/printerSettings1.bin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40" Type="http://schemas.openxmlformats.org/officeDocument/2006/relationships/slide" Target="slides/slide32.xml"/><Relationship Id="rId41" Type="http://schemas.openxmlformats.org/officeDocument/2006/relationships/slide" Target="slides/slide33.xml"/><Relationship Id="rId42" Type="http://schemas.openxmlformats.org/officeDocument/2006/relationships/slide" Target="slides/slide34.xml"/><Relationship Id="rId43" Type="http://schemas.openxmlformats.org/officeDocument/2006/relationships/slide" Target="slides/slide35.xml"/><Relationship Id="rId44" Type="http://schemas.openxmlformats.org/officeDocument/2006/relationships/slide" Target="slides/slide36.xml"/><Relationship Id="rId45" Type="http://schemas.openxmlformats.org/officeDocument/2006/relationships/slide" Target="slides/slide37.xml"/><Relationship Id="rId46" Type="http://schemas.openxmlformats.org/officeDocument/2006/relationships/slide" Target="slides/slide38.xml"/><Relationship Id="rId47" Type="http://schemas.openxmlformats.org/officeDocument/2006/relationships/slide" Target="slides/slide39.xml"/><Relationship Id="rId48" Type="http://schemas.openxmlformats.org/officeDocument/2006/relationships/slide" Target="slides/slide40.xml"/><Relationship Id="rId49" Type="http://schemas.openxmlformats.org/officeDocument/2006/relationships/slide" Target="slides/slide41.xml"/><Relationship Id="rId60" Type="http://schemas.openxmlformats.org/officeDocument/2006/relationships/slide" Target="slides/slide52.xml"/><Relationship Id="rId61" Type="http://schemas.openxmlformats.org/officeDocument/2006/relationships/slide" Target="slides/slide53.xml"/><Relationship Id="rId62" Type="http://schemas.openxmlformats.org/officeDocument/2006/relationships/slide" Target="slides/slide54.xml"/><Relationship Id="rId63" Type="http://schemas.openxmlformats.org/officeDocument/2006/relationships/slide" Target="slides/slide55.xml"/><Relationship Id="rId64" Type="http://schemas.openxmlformats.org/officeDocument/2006/relationships/slide" Target="slides/slide56.xml"/><Relationship Id="rId65" Type="http://schemas.openxmlformats.org/officeDocument/2006/relationships/slide" Target="slides/slide57.xml"/><Relationship Id="rId66" Type="http://schemas.openxmlformats.org/officeDocument/2006/relationships/slide" Target="slides/slide58.xml"/><Relationship Id="rId67" Type="http://schemas.openxmlformats.org/officeDocument/2006/relationships/slide" Target="slides/slide59.xml"/><Relationship Id="rId68" Type="http://schemas.openxmlformats.org/officeDocument/2006/relationships/slide" Target="slides/slide60.xml"/><Relationship Id="rId69" Type="http://schemas.openxmlformats.org/officeDocument/2006/relationships/slide" Target="slides/slide61.xml"/><Relationship Id="rId100" Type="http://schemas.openxmlformats.org/officeDocument/2006/relationships/presProps" Target="presProps.xml"/><Relationship Id="rId80" Type="http://schemas.openxmlformats.org/officeDocument/2006/relationships/slide" Target="slides/slide72.xml"/><Relationship Id="rId81" Type="http://schemas.openxmlformats.org/officeDocument/2006/relationships/slide" Target="slides/slide73.xml"/><Relationship Id="rId82" Type="http://schemas.openxmlformats.org/officeDocument/2006/relationships/slide" Target="slides/slide74.xml"/><Relationship Id="rId83" Type="http://schemas.openxmlformats.org/officeDocument/2006/relationships/slide" Target="slides/slide75.xml"/><Relationship Id="rId84" Type="http://schemas.openxmlformats.org/officeDocument/2006/relationships/slide" Target="slides/slide76.xml"/><Relationship Id="rId85" Type="http://schemas.openxmlformats.org/officeDocument/2006/relationships/slide" Target="slides/slide77.xml"/><Relationship Id="rId86" Type="http://schemas.openxmlformats.org/officeDocument/2006/relationships/slide" Target="slides/slide78.xml"/><Relationship Id="rId87" Type="http://schemas.openxmlformats.org/officeDocument/2006/relationships/slide" Target="slides/slide79.xml"/><Relationship Id="rId88" Type="http://schemas.openxmlformats.org/officeDocument/2006/relationships/slide" Target="slides/slide80.xml"/><Relationship Id="rId89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t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defTabSz="636588" eaLnBrk="0" hangingPunct="0">
              <a:defRPr sz="800"/>
            </a:lvl1pPr>
          </a:lstStyle>
          <a:p>
            <a:endParaRPr lang="fr-FR" altLang="fr-F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09113"/>
            <a:ext cx="29432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688" tIns="31844" rIns="63688" bIns="31844" numCol="1" anchor="b" anchorCtr="0" compatLnSpc="1">
            <a:prstTxWarp prst="textNoShape">
              <a:avLst/>
            </a:prstTxWarp>
          </a:bodyPr>
          <a:lstStyle>
            <a:lvl1pPr algn="r" defTabSz="636588" eaLnBrk="0" hangingPunct="0">
              <a:defRPr sz="800"/>
            </a:lvl1pPr>
          </a:lstStyle>
          <a:p>
            <a:fld id="{E7F314ED-E137-463C-BFC1-BF84E63A8BD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02458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defTabSz="958850" eaLnBrk="0" hangingPunct="0">
              <a:defRPr sz="1300"/>
            </a:lvl1pPr>
          </a:lstStyle>
          <a:p>
            <a:endParaRPr lang="fr-FR" altLang="fr-FR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6" tIns="47967" rIns="95936" bIns="47967" numCol="1" anchor="b" anchorCtr="0" compatLnSpc="1">
            <a:prstTxWarp prst="textNoShape">
              <a:avLst/>
            </a:prstTxWarp>
          </a:bodyPr>
          <a:lstStyle>
            <a:lvl1pPr algn="r" defTabSz="958850" eaLnBrk="0" hangingPunct="0">
              <a:defRPr sz="1300"/>
            </a:lvl1pPr>
          </a:lstStyle>
          <a:p>
            <a:fld id="{D9F0414B-4782-4869-85D4-DCD314D94537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9579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412"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1836" indent="-285321" defTabSz="957412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1286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597800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4314" indent="-228257" defTabSz="957412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0828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67342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3857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0371" indent="-228257" defTabSz="957412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fld id="{F45A0E76-20A9-4700-861B-6FE7F491811B}" type="slidenum">
              <a:rPr lang="fr-FR" altLang="fr-FR" sz="1300">
                <a:solidFill>
                  <a:schemeClr val="tx1"/>
                </a:solidFill>
              </a:rPr>
              <a:pPr/>
              <a:t>1</a:t>
            </a:fld>
            <a:endParaRPr lang="fr-FR" altLang="fr-FR" sz="1300">
              <a:solidFill>
                <a:schemeClr val="tx1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/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362264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265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14161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/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8311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8707-7D7F-45E5-B66E-8377F6603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0929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CD950-31BE-442E-93A6-08B5DD82D881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2300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8E569-C8CC-40C6-B4F1-16B55129515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62972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395605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DD71A-EAA9-43DA-8EA6-7AB13E8F5C2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39497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A969C-9719-44D0-BB93-50B12CA5C569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24614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B0B0D-79B3-42A1-93A2-C7DD6E682A7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99156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FA631-5F3B-4907-9FFD-212823DBE34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6712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33210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957CE-E978-4618-827F-6AD80BB00CB0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00637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CF9E3-071B-46E5-B16E-FD91ABFA802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46660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B57A1-A1FF-4590-A9B2-DC7075E305AC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73815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F34AC-F015-4875-BF46-CEBA6576068F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061259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83463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898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96795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238433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83605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4994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589854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41634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16177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8743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14282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827088" y="6092825"/>
            <a:ext cx="3313112" cy="3603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/>
              <a:pPr/>
              <a:t>November 21, 2016</a:t>
            </a:fld>
            <a:endParaRPr lang="fr-FR" alt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28097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574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975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08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662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30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587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00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77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268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633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532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417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28387895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27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16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1581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8699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114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42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66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851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404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2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1531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80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5" name="Espace réservé de la dat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679609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22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442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623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3394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250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815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160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74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4899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solidFill>
            <a:srgbClr val="00B2C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CBD4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pic>
        <p:nvPicPr>
          <p:cNvPr id="5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grpSp>
        <p:nvGrpSpPr>
          <p:cNvPr id="7" name="Group 96"/>
          <p:cNvGrpSpPr>
            <a:grpSpLocks/>
          </p:cNvGrpSpPr>
          <p:nvPr/>
        </p:nvGrpSpPr>
        <p:grpSpPr bwMode="auto">
          <a:xfrm>
            <a:off x="1677988" y="5065713"/>
            <a:ext cx="698500" cy="136525"/>
            <a:chOff x="1152" y="3216"/>
            <a:chExt cx="440" cy="86"/>
          </a:xfrm>
        </p:grpSpPr>
        <p:sp>
          <p:nvSpPr>
            <p:cNvPr id="8" name="Freeform 97"/>
            <p:cNvSpPr>
              <a:spLocks/>
            </p:cNvSpPr>
            <p:nvPr/>
          </p:nvSpPr>
          <p:spPr bwMode="gray">
            <a:xfrm>
              <a:off x="1222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9" name="Freeform 98"/>
            <p:cNvSpPr>
              <a:spLocks/>
            </p:cNvSpPr>
            <p:nvPr/>
          </p:nvSpPr>
          <p:spPr bwMode="gray">
            <a:xfrm>
              <a:off x="1244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0" name="Freeform 99"/>
            <p:cNvSpPr>
              <a:spLocks/>
            </p:cNvSpPr>
            <p:nvPr/>
          </p:nvSpPr>
          <p:spPr bwMode="gray">
            <a:xfrm>
              <a:off x="1178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1" name="Freeform 100"/>
            <p:cNvSpPr>
              <a:spLocks/>
            </p:cNvSpPr>
            <p:nvPr/>
          </p:nvSpPr>
          <p:spPr bwMode="gray">
            <a:xfrm>
              <a:off x="1152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2" name="Freeform 101"/>
            <p:cNvSpPr>
              <a:spLocks/>
            </p:cNvSpPr>
            <p:nvPr/>
          </p:nvSpPr>
          <p:spPr bwMode="gray">
            <a:xfrm>
              <a:off x="1200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3" name="Freeform 102"/>
            <p:cNvSpPr>
              <a:spLocks/>
            </p:cNvSpPr>
            <p:nvPr/>
          </p:nvSpPr>
          <p:spPr bwMode="gray">
            <a:xfrm>
              <a:off x="126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4" name="Freeform 103"/>
            <p:cNvSpPr>
              <a:spLocks/>
            </p:cNvSpPr>
            <p:nvPr/>
          </p:nvSpPr>
          <p:spPr bwMode="gray">
            <a:xfrm>
              <a:off x="1287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5" name="Freeform 104"/>
            <p:cNvSpPr>
              <a:spLocks/>
            </p:cNvSpPr>
            <p:nvPr/>
          </p:nvSpPr>
          <p:spPr bwMode="gray">
            <a:xfrm>
              <a:off x="1309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6" name="Freeform 105"/>
            <p:cNvSpPr>
              <a:spLocks/>
            </p:cNvSpPr>
            <p:nvPr/>
          </p:nvSpPr>
          <p:spPr bwMode="gray">
            <a:xfrm>
              <a:off x="1331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7" name="Freeform 106"/>
            <p:cNvSpPr>
              <a:spLocks/>
            </p:cNvSpPr>
            <p:nvPr/>
          </p:nvSpPr>
          <p:spPr bwMode="gray">
            <a:xfrm>
              <a:off x="1353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8" name="Freeform 107"/>
            <p:cNvSpPr>
              <a:spLocks/>
            </p:cNvSpPr>
            <p:nvPr/>
          </p:nvSpPr>
          <p:spPr bwMode="gray">
            <a:xfrm>
              <a:off x="1375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19" name="Freeform 108"/>
            <p:cNvSpPr>
              <a:spLocks/>
            </p:cNvSpPr>
            <p:nvPr/>
          </p:nvSpPr>
          <p:spPr bwMode="gray">
            <a:xfrm>
              <a:off x="1397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0" name="Freeform 109"/>
            <p:cNvSpPr>
              <a:spLocks/>
            </p:cNvSpPr>
            <p:nvPr/>
          </p:nvSpPr>
          <p:spPr bwMode="gray">
            <a:xfrm>
              <a:off x="1419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1" name="Freeform 110"/>
            <p:cNvSpPr>
              <a:spLocks/>
            </p:cNvSpPr>
            <p:nvPr/>
          </p:nvSpPr>
          <p:spPr bwMode="gray">
            <a:xfrm>
              <a:off x="1441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2" name="Freeform 111"/>
            <p:cNvSpPr>
              <a:spLocks/>
            </p:cNvSpPr>
            <p:nvPr/>
          </p:nvSpPr>
          <p:spPr bwMode="gray">
            <a:xfrm>
              <a:off x="1463" y="3216"/>
              <a:ext cx="107" cy="86"/>
            </a:xfrm>
            <a:custGeom>
              <a:avLst/>
              <a:gdLst>
                <a:gd name="T0" fmla="*/ 2 w 107"/>
                <a:gd name="T1" fmla="*/ 86 h 86"/>
                <a:gd name="T2" fmla="*/ 0 w 107"/>
                <a:gd name="T3" fmla="*/ 86 h 86"/>
                <a:gd name="T4" fmla="*/ 105 w 107"/>
                <a:gd name="T5" fmla="*/ 0 h 86"/>
                <a:gd name="T6" fmla="*/ 107 w 107"/>
                <a:gd name="T7" fmla="*/ 0 h 86"/>
                <a:gd name="T8" fmla="*/ 2 w 107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7" h="86">
                  <a:moveTo>
                    <a:pt x="2" y="86"/>
                  </a:moveTo>
                  <a:lnTo>
                    <a:pt x="0" y="86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  <p:sp>
          <p:nvSpPr>
            <p:cNvPr id="23" name="Freeform 112"/>
            <p:cNvSpPr>
              <a:spLocks/>
            </p:cNvSpPr>
            <p:nvPr/>
          </p:nvSpPr>
          <p:spPr bwMode="gray">
            <a:xfrm>
              <a:off x="1484" y="3216"/>
              <a:ext cx="108" cy="86"/>
            </a:xfrm>
            <a:custGeom>
              <a:avLst/>
              <a:gdLst>
                <a:gd name="T0" fmla="*/ 2 w 108"/>
                <a:gd name="T1" fmla="*/ 86 h 86"/>
                <a:gd name="T2" fmla="*/ 0 w 108"/>
                <a:gd name="T3" fmla="*/ 86 h 86"/>
                <a:gd name="T4" fmla="*/ 106 w 108"/>
                <a:gd name="T5" fmla="*/ 0 h 86"/>
                <a:gd name="T6" fmla="*/ 108 w 108"/>
                <a:gd name="T7" fmla="*/ 0 h 86"/>
                <a:gd name="T8" fmla="*/ 2 w 108"/>
                <a:gd name="T9" fmla="*/ 86 h 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" h="86">
                  <a:moveTo>
                    <a:pt x="2" y="86"/>
                  </a:moveTo>
                  <a:lnTo>
                    <a:pt x="0" y="86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2" y="86"/>
                  </a:lnTo>
                  <a:close/>
                </a:path>
              </a:pathLst>
            </a:custGeom>
            <a:solidFill>
              <a:srgbClr val="FFFFFF"/>
            </a:solidFill>
            <a:ln w="127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>
                <a:solidFill>
                  <a:srgbClr val="571E74"/>
                </a:solidFill>
              </a:endParaRPr>
            </a:p>
          </p:txBody>
        </p:sp>
      </p:grpSp>
      <p:pic>
        <p:nvPicPr>
          <p:cNvPr id="24" name="Picture 133" descr="SISP_41053V2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71563"/>
            <a:ext cx="8353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5" descr="Q_GROUPE_BPCE_1ligne_20c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473825"/>
            <a:ext cx="14509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 anchor="b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311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026025"/>
            <a:ext cx="80645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</a:extLst>
        </p:spPr>
        <p:txBody>
          <a:bodyPr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  <p:sp>
        <p:nvSpPr>
          <p:cNvPr id="26" name="Rectangl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8CBD4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r-FR">
                <a:solidFill>
                  <a:srgbClr val="FFFFFF"/>
                </a:solidFill>
              </a:rPr>
              <a:t>NOM DE L'EMETTEUR</a:t>
            </a:r>
          </a:p>
        </p:txBody>
      </p:sp>
    </p:spTree>
    <p:extLst>
      <p:ext uri="{BB962C8B-B14F-4D97-AF65-F5344CB8AC3E}">
        <p14:creationId xmlns:p14="http://schemas.microsoft.com/office/powerpoint/2010/main" val="14053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651032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29C7B9-2C6E-4D4C-BBCC-0C821100C2D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52C9F-A851-4CC3-9998-2C3F7593C4C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496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8BB7A-CF58-48B9-94D7-0BE79278048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9A305D-F28E-4A21-9AF0-9264FBBE350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036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75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69988"/>
            <a:ext cx="3956050" cy="485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6A41F-4FBA-4407-AF63-945E6587A0B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B379E-18DC-45EB-8524-01CB62EC218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944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516F3-4BCF-4B05-84A6-67994B654E3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90620-C3EF-4568-BD1F-6D0D696A5F8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982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93CDF-9F88-48D9-806A-68DD1123F04F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434C-14A4-4DEF-A0B9-99D6C6B9B71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91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54F932-1B90-4745-8C9E-444BD95FB456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B30170-FF18-49CC-BE5F-B8525F92A1EE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567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8D4BA7-921B-424F-B1A7-FAD9EDC10526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90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0A1D5-26C6-4489-A458-C22C8D6C35E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2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C552D6-C4F9-44C6-A606-6B3F0F10A4A5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124FEF-8B2F-4A07-BB65-E85FEDD978A3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611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88125" y="404813"/>
            <a:ext cx="2016125" cy="5616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9750" y="404813"/>
            <a:ext cx="5895975" cy="5616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4D8B6C-1DA7-406A-A864-ECF9D7BD0B73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ED54E8-2870-4648-9CF7-EE26B616B0E0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3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45AF06-FBB6-4A2E-A496-A704FE0F8CA5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582807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0"/>
          <p:cNvSpPr>
            <a:spLocks noChangeArrowheads="1"/>
          </p:cNvSpPr>
          <p:nvPr/>
        </p:nvSpPr>
        <p:spPr bwMode="gray">
          <a:xfrm>
            <a:off x="395288" y="3419475"/>
            <a:ext cx="8353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4" name="Picture 23" descr="RVB_NATIXIS_10C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937250" y="319088"/>
            <a:ext cx="2667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7"/>
          <p:cNvSpPr>
            <a:spLocks noChangeArrowheads="1"/>
          </p:cNvSpPr>
          <p:nvPr/>
        </p:nvSpPr>
        <p:spPr bwMode="gray">
          <a:xfrm>
            <a:off x="395288" y="319088"/>
            <a:ext cx="5400675" cy="765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bg1"/>
                </a:solidFill>
                <a:latin typeface="Verdana" pitchFamily="34" charset="0"/>
              </a:defRPr>
            </a:lvl1pPr>
            <a:lvl2pPr marL="742950" indent="-285750">
              <a:defRPr sz="800">
                <a:solidFill>
                  <a:schemeClr val="bg1"/>
                </a:solidFill>
                <a:latin typeface="Verdana" pitchFamily="34" charset="0"/>
              </a:defRPr>
            </a:lvl2pPr>
            <a:lvl3pPr marL="11430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3pPr>
            <a:lvl4pPr marL="16002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4pPr>
            <a:lvl5pPr marL="2057400" indent="-228600">
              <a:defRPr sz="800">
                <a:solidFill>
                  <a:schemeClr val="bg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pic>
        <p:nvPicPr>
          <p:cNvPr id="6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84263"/>
            <a:ext cx="8388350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3429000"/>
            <a:ext cx="8064500" cy="1512888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7" name="Espace réservé du pied de page 6"/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539750" y="6092825"/>
            <a:ext cx="8064500" cy="3222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fr-FR" altLang="fr-FR">
              <a:solidFill>
                <a:srgbClr val="956F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058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628A6-FC96-4CC8-9603-95B3B6E1F2A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D07984-6DF7-4E9B-B806-39B4C723D024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33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ECD67-B51B-4496-9DB6-051AD7B23BC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AC42B-3419-44FA-A505-C68DADD19FF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606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5E71C-4C82-4C29-9ECA-BC3ADA9BA59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A2380-8A09-4C60-882E-9137EBB5BCD8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5687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692150"/>
            <a:ext cx="3271838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32413" y="692150"/>
            <a:ext cx="3271837" cy="540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D1586-0C87-4DEF-A071-9A99F0D5B740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24D7DF-2E79-46D4-8A63-8A47F3A15C3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988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40408-65CF-4D5C-A893-B987621AD88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AFD42E-865D-47AA-B600-E3CE7F4AFE8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34261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75B7E-FDC8-4E3B-A153-877E270B6681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E6EB25-A7EF-43F2-9E0A-AC97966A997D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8310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21D1D-C15F-44CD-9DAF-73DDC04C1048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516EF-E50A-47C0-9741-E1827C408D6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84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44B14-5CAE-43AB-84D0-5547CB8D5693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C17F4-9C8A-49A6-862D-26CB8E2C239C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197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60148-9DC0-49F1-9695-73713BB64A9B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7BEDF-EE66-4899-92FB-95F8F90406F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2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AB3E-132E-4469-B36E-7E908319B6D2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90802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FD6E5-005C-4C78-861E-7AD04B317F2F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58D5D-1575-4EE5-BA2E-4A19693E2AA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7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53188" y="692150"/>
            <a:ext cx="2151062" cy="54006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300788" cy="54006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B93A7-CF17-4E76-B789-F485BC15288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2E41C-77DB-4DF3-BBD5-6935A760FB4B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8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2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557338"/>
            <a:ext cx="80645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5A1A6123-07F9-4338-80D5-32650B32126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2054" name="Picture 6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Line 7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2057" name="Line 11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457200" indent="-4572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B2CB"/>
        </a:buClr>
        <a:buAutoNum type="arabicPeriod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989013" indent="-2667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hlink"/>
          </a:solidFill>
          <a:latin typeface="+mn-lt"/>
        </a:defRPr>
      </a:lvl2pPr>
      <a:lvl3pPr marL="1397000" indent="-22860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chemeClr val="hlink"/>
        </a:buClr>
        <a:buFont typeface="Verdana" pitchFamily="34" charset="0"/>
        <a:buChar char="–"/>
        <a:defRPr sz="1200">
          <a:solidFill>
            <a:schemeClr val="tx2"/>
          </a:solidFill>
          <a:latin typeface="+mn-lt"/>
        </a:defRPr>
      </a:lvl3pPr>
      <a:lvl4pPr marL="1785938" indent="-209550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buChar char="–"/>
        <a:defRPr sz="1100">
          <a:solidFill>
            <a:schemeClr val="tx2"/>
          </a:solidFill>
          <a:latin typeface="+mn-lt"/>
        </a:defRPr>
      </a:lvl4pPr>
      <a:lvl5pPr marL="1965325" indent="3175"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24225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28797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33369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3794125" indent="3175" algn="l" rtl="0" fontAlgn="base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/>
              <a:pPr/>
              <a:t>‹#›</a:t>
            </a:fld>
            <a:endParaRPr lang="fr-FR" altLang="fr-FR"/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Ecarts / Mise à jour des chartes</a:t>
            </a:r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76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FD584326-2CB1-4387-8A51-A5F113BD8027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AFA9D9C6-733D-4050-BFD6-8FAF42C53F22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1029" name="Picture 11" descr="RVB_NATIXIS_10C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12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  <p:sp>
        <p:nvSpPr>
          <p:cNvPr id="1031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8064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et modifiez le titre</a:t>
            </a:r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69988"/>
            <a:ext cx="8064500" cy="48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</p:txBody>
      </p:sp>
      <p:sp>
        <p:nvSpPr>
          <p:cNvPr id="1033" name="Line 17"/>
          <p:cNvSpPr>
            <a:spLocks noChangeShapeType="1"/>
          </p:cNvSpPr>
          <p:nvPr/>
        </p:nvSpPr>
        <p:spPr bwMode="gray">
          <a:xfrm>
            <a:off x="395288" y="898525"/>
            <a:ext cx="8347075" cy="0"/>
          </a:xfrm>
          <a:prstGeom prst="line">
            <a:avLst/>
          </a:prstGeom>
          <a:noFill/>
          <a:ln w="12700">
            <a:solidFill>
              <a:srgbClr val="00B2C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1" fontAlgn="base" hangingPunct="1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1" fontAlgn="base" hangingPunct="1">
        <a:spcBef>
          <a:spcPct val="20000"/>
        </a:spcBef>
        <a:spcAft>
          <a:spcPct val="0"/>
        </a:spcAft>
        <a:buClr>
          <a:srgbClr val="00B2CB"/>
        </a:buClr>
        <a:buChar char="•"/>
        <a:defRPr b="1">
          <a:solidFill>
            <a:srgbClr val="00B2CB"/>
          </a:solidFill>
          <a:latin typeface="+mn-lt"/>
        </a:defRPr>
      </a:lvl2pPr>
      <a:lvl3pPr marL="723900" indent="-274638" algn="l" defTabSz="7239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395288" y="6092825"/>
            <a:ext cx="7056437" cy="3603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fr-FR" altLang="fr-FR">
              <a:solidFill>
                <a:srgbClr val="571E74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0" y="692150"/>
            <a:ext cx="19081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3076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1908175" y="692150"/>
            <a:ext cx="66960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293E1657-B47C-4899-8059-784C543495F9}" type="datetime4">
              <a:rPr lang="fr-FR" altLang="fr-FR">
                <a:solidFill>
                  <a:srgbClr val="FFFFFF"/>
                </a:solidFill>
              </a:rPr>
              <a:pPr/>
              <a:t>November 21, 2016</a:t>
            </a:fld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95288" y="6092825"/>
            <a:ext cx="2889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/>
                </a:solidFill>
              </a:defRPr>
            </a:lvl1pPr>
          </a:lstStyle>
          <a:p>
            <a:fld id="{C7F0E75A-590B-48A7-9C08-5447D84C7C51}" type="slidenum">
              <a:rPr lang="fr-FR" altLang="fr-FR">
                <a:solidFill>
                  <a:srgbClr val="FFFFFF"/>
                </a:solidFill>
              </a:rPr>
              <a:pPr/>
              <a:t>‹#›</a:t>
            </a:fld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3079" name="Picture 10" descr="RVB_NATIXIS_10C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96188" y="6092825"/>
            <a:ext cx="1335087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Line 11"/>
          <p:cNvSpPr>
            <a:spLocks noChangeShapeType="1"/>
          </p:cNvSpPr>
          <p:nvPr/>
        </p:nvSpPr>
        <p:spPr bwMode="gray">
          <a:xfrm flipV="1">
            <a:off x="742950" y="6203950"/>
            <a:ext cx="0" cy="13652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>
              <a:solidFill>
                <a:srgbClr val="571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10000" b="1">
          <a:solidFill>
            <a:srgbClr val="00B2CB"/>
          </a:solidFill>
          <a:latin typeface="Verdana" pitchFamily="34" charset="0"/>
        </a:defRPr>
      </a:lvl9pPr>
    </p:titleStyle>
    <p:bodyStyle>
      <a:lvl1pPr marL="342900" indent="-342900" algn="l" defTabSz="723900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269875" indent="-266700" algn="l" defTabSz="723900" rtl="0" eaLnBrk="0" fontAlgn="base" hangingPunct="0">
        <a:spcBef>
          <a:spcPct val="20000"/>
        </a:spcBef>
        <a:spcAft>
          <a:spcPct val="0"/>
        </a:spcAft>
        <a:buClr>
          <a:srgbClr val="8CBD48"/>
        </a:buClr>
        <a:buChar char="•"/>
        <a:defRPr>
          <a:solidFill>
            <a:srgbClr val="8CBD48"/>
          </a:solidFill>
          <a:latin typeface="+mn-lt"/>
        </a:defRPr>
      </a:lvl2pPr>
      <a:lvl3pPr marL="723900" indent="-274638" algn="l" defTabSz="723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Verdana" pitchFamily="34" charset="0"/>
        <a:buChar char="–"/>
        <a:defRPr sz="1600">
          <a:solidFill>
            <a:schemeClr val="tx2"/>
          </a:solidFill>
          <a:latin typeface="+mn-lt"/>
        </a:defRPr>
      </a:lvl3pPr>
      <a:lvl4pPr marL="903288" indent="468313" algn="l" defTabSz="7239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defRPr sz="1200">
          <a:solidFill>
            <a:schemeClr val="tx1"/>
          </a:solidFill>
          <a:latin typeface="+mn-lt"/>
        </a:defRPr>
      </a:lvl4pPr>
      <a:lvl5pPr marL="552450" indent="3175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5pPr>
      <a:lvl6pPr marL="10096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6pPr>
      <a:lvl7pPr marL="14668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7pPr>
      <a:lvl8pPr marL="19240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8pPr>
      <a:lvl9pPr marL="2381250" indent="3175" algn="l" rtl="0" fontAlgn="base">
        <a:spcBef>
          <a:spcPct val="20000"/>
        </a:spcBef>
        <a:spcAft>
          <a:spcPct val="0"/>
        </a:spcAft>
        <a:defRPr sz="1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6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4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010025"/>
            <a:ext cx="8064500" cy="1457325"/>
          </a:xfrm>
        </p:spPr>
        <p:txBody>
          <a:bodyPr>
            <a:normAutofit/>
          </a:bodyPr>
          <a:lstStyle/>
          <a:p>
            <a:r>
              <a:rPr lang="fr-FR" altLang="fr-FR" sz="3000" b="1" dirty="0" smtClean="0"/>
              <a:t>Guidelines – Corrections du livrable fonctionnel</a:t>
            </a:r>
            <a:r>
              <a:rPr lang="fr-FR" altLang="fr-FR" sz="3000" dirty="0"/>
              <a:t/>
            </a:r>
            <a:br>
              <a:rPr lang="fr-FR" altLang="fr-FR" sz="3000" dirty="0"/>
            </a:br>
            <a:r>
              <a:rPr lang="fr-FR" altLang="fr-FR" sz="1400" dirty="0" smtClean="0"/>
              <a:t>25/10/2016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9750" y="5695950"/>
            <a:ext cx="8064500" cy="845527"/>
          </a:xfrm>
        </p:spPr>
        <p:txBody>
          <a:bodyPr/>
          <a:lstStyle/>
          <a:p>
            <a:pPr marL="0" indent="0" eaLnBrk="1" hangingPunct="1"/>
            <a:r>
              <a:rPr lang="fr-FR" altLang="fr-FR" sz="1050" dirty="0" smtClean="0"/>
              <a:t>                                                                      </a:t>
            </a:r>
            <a:br>
              <a:rPr lang="fr-FR" altLang="fr-FR" sz="1050" dirty="0" smtClean="0"/>
            </a:br>
            <a:r>
              <a:rPr lang="fr-FR" altLang="fr-FR" sz="1050" dirty="0" smtClean="0"/>
              <a:t>N. Rolland / N. </a:t>
            </a:r>
            <a:r>
              <a:rPr lang="fr-FR" altLang="fr-FR" sz="1050" dirty="0" err="1" smtClean="0"/>
              <a:t>Kernané</a:t>
            </a:r>
            <a:r>
              <a:rPr lang="fr-FR" altLang="fr-FR" sz="1050" dirty="0" smtClean="0"/>
              <a:t> – DSI Natixis</a:t>
            </a:r>
          </a:p>
          <a:p>
            <a:pPr marL="0" indent="0" eaLnBrk="1" hangingPunct="1"/>
            <a:endParaRPr lang="fr-FR" altLang="fr-FR" sz="1050" dirty="0" smtClean="0"/>
          </a:p>
          <a:p>
            <a:pPr marL="0" indent="0" eaLnBrk="1" hangingPunct="1"/>
            <a:r>
              <a:rPr lang="fr-FR" altLang="fr-FR" sz="900" dirty="0" smtClean="0"/>
              <a:t>Direction des Opérations et des systèmes d’information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179" y="6116787"/>
            <a:ext cx="1394690" cy="56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4604803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4929525" y="2816156"/>
            <a:ext cx="398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dans le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534602" y="1240403"/>
            <a:ext cx="5639463" cy="11529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>
            <a:stCxn id="11" idx="1"/>
          </p:cNvCxnSpPr>
          <p:nvPr/>
        </p:nvCxnSpPr>
        <p:spPr bwMode="auto">
          <a:xfrm flipH="1" flipV="1">
            <a:off x="3148719" y="2023606"/>
            <a:ext cx="1780806" cy="126960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17634" y="2393342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8332055" y="2106656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4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794143" y="2280710"/>
            <a:ext cx="222636" cy="76464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78010"/>
            <a:ext cx="5633499" cy="478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6796509" y="383077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056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Grilles</a:t>
            </a:r>
            <a:endParaRPr lang="fr-FR" alt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2" t="21517" r="15549" b="13492"/>
          <a:stretch/>
        </p:blipFill>
        <p:spPr bwMode="auto">
          <a:xfrm>
            <a:off x="238540" y="1017767"/>
            <a:ext cx="5669280" cy="354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1439187" y="1876508"/>
            <a:ext cx="494571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442543" y="1700844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Pour 99</a:t>
            </a:r>
            <a:r>
              <a:rPr lang="fr-FR" b="1" strike="sngStrike" dirty="0" smtClean="0">
                <a:solidFill>
                  <a:srgbClr val="BFBFBF"/>
                </a:solidFill>
              </a:rPr>
              <a:t>0</a:t>
            </a:r>
            <a:r>
              <a:rPr lang="fr-FR" b="1" u="sng" dirty="0" smtClean="0">
                <a:solidFill>
                  <a:srgbClr val="BFBFBF"/>
                </a:solidFill>
              </a:rPr>
              <a:t>2</a:t>
            </a:r>
            <a:r>
              <a:rPr lang="fr-FR" dirty="0" smtClean="0">
                <a:solidFill>
                  <a:srgbClr val="BFBFBF"/>
                </a:solidFill>
              </a:rPr>
              <a:t> px de large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2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13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3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Navigation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01329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1033670"/>
            <a:ext cx="5968106" cy="483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>
            <a:off x="2918129" y="1637969"/>
            <a:ext cx="359597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14105" y="15561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Harmoniser le titre du </a:t>
            </a:r>
            <a:r>
              <a:rPr lang="fr-FR" dirty="0" smtClean="0">
                <a:solidFill>
                  <a:srgbClr val="BFBFBF"/>
                </a:solidFill>
              </a:rPr>
              <a:t>menu. Ajouter </a:t>
            </a:r>
            <a:r>
              <a:rPr lang="fr-FR" dirty="0">
                <a:solidFill>
                  <a:srgbClr val="BFBFBF"/>
                </a:solidFill>
              </a:rPr>
              <a:t>: </a:t>
            </a:r>
            <a:r>
              <a:rPr lang="fr-FR" dirty="0" err="1">
                <a:solidFill>
                  <a:srgbClr val="BFBFBF"/>
                </a:solidFill>
              </a:rPr>
              <a:t>iframe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827088" y="3453600"/>
            <a:ext cx="1287959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827088" y="4598588"/>
            <a:ext cx="1287959" cy="127494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827088" y="2515346"/>
            <a:ext cx="1287959" cy="82420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288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5288" y="3453600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95288" y="4598588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514105" y="2360711"/>
            <a:ext cx="2103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selon </a:t>
            </a:r>
            <a:r>
              <a:rPr lang="fr-FR" b="1" u="sng" dirty="0">
                <a:solidFill>
                  <a:srgbClr val="BFBFBF"/>
                </a:solidFill>
              </a:rPr>
              <a:t>l</a:t>
            </a:r>
            <a:r>
              <a:rPr lang="fr-FR" dirty="0">
                <a:solidFill>
                  <a:srgbClr val="BFBFBF"/>
                </a:solidFill>
              </a:rPr>
              <a:t>es distributeurs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40694" y="2363035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6756960" y="3012718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Pour une meilleure compréhension, intervertir les 2 paragraphes : le </a:t>
            </a:r>
            <a:r>
              <a:rPr lang="fr-FR" dirty="0" smtClean="0">
                <a:solidFill>
                  <a:srgbClr val="BFBFBF"/>
                </a:solidFill>
              </a:rPr>
              <a:t>§4 </a:t>
            </a:r>
            <a:r>
              <a:rPr lang="fr-FR" dirty="0">
                <a:solidFill>
                  <a:srgbClr val="BFBFBF"/>
                </a:solidFill>
              </a:rPr>
              <a:t>concerne les BP et les CE – le §2 concerne les BP uniquement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66973" y="3043495"/>
            <a:ext cx="8899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2&amp;4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827088" y="4129471"/>
            <a:ext cx="1287959" cy="39482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5288" y="4129471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0694" y="4269859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756960" y="4269040"/>
            <a:ext cx="228367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A quel § est rattaché ce bloc ?</a:t>
            </a:r>
            <a:r>
              <a:rPr lang="fr-FR" dirty="0">
                <a:solidFill>
                  <a:srgbClr val="BFBFBF"/>
                </a:solidFill>
                <a:sym typeface="Wingdings" panose="05000000000000000000" pitchFamily="2" charset="2"/>
              </a:rPr>
              <a:t> TM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756960" y="4808046"/>
            <a:ext cx="2283673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un paragraphe pour CE : La zone </a:t>
            </a:r>
            <a:r>
              <a:rPr lang="fr-FR" dirty="0" err="1" smtClean="0">
                <a:solidFill>
                  <a:srgbClr val="BFBFBF"/>
                </a:solidFill>
              </a:rPr>
              <a:t>servicielle</a:t>
            </a:r>
            <a:r>
              <a:rPr lang="fr-FR" dirty="0" smtClean="0">
                <a:solidFill>
                  <a:srgbClr val="BFBFBF"/>
                </a:solidFill>
              </a:rPr>
              <a:t> CE est représentée par une languette située en haut, sous le header et centrée 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140694" y="4844512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8486" y="5746764"/>
            <a:ext cx="40427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fr-FR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827088" y="5876763"/>
            <a:ext cx="1287959" cy="216062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27088" y="5859426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A créer</a:t>
            </a:r>
            <a:endParaRPr lang="fr-FR" sz="1400" dirty="0"/>
          </a:p>
        </p:txBody>
      </p:sp>
      <p:sp>
        <p:nvSpPr>
          <p:cNvPr id="41" name="Smiley Face 40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30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V="1">
            <a:off x="8237551" y="2280709"/>
            <a:ext cx="779228" cy="7646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0" y="1162134"/>
            <a:ext cx="5983650" cy="449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ZoneTexte 30"/>
          <p:cNvSpPr txBox="1"/>
          <p:nvPr/>
        </p:nvSpPr>
        <p:spPr>
          <a:xfrm>
            <a:off x="6514105" y="4292845"/>
            <a:ext cx="252652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Laisser plus d’espace entre les description des </a:t>
            </a:r>
            <a:r>
              <a:rPr lang="fr-FR" dirty="0" err="1">
                <a:solidFill>
                  <a:srgbClr val="BFBFBF"/>
                </a:solidFill>
              </a:rPr>
              <a:t>devices</a:t>
            </a:r>
            <a:r>
              <a:rPr lang="fr-FR" dirty="0">
                <a:solidFill>
                  <a:srgbClr val="BFBFBF"/>
                </a:solidFill>
              </a:rPr>
              <a:t> : le texte qui se rapporte à ce bloc est beaucoup + bas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32" name="Connecteur droit avec flèche 31"/>
          <p:cNvCxnSpPr>
            <a:stCxn id="31" idx="1"/>
          </p:cNvCxnSpPr>
          <p:nvPr/>
        </p:nvCxnSpPr>
        <p:spPr bwMode="auto">
          <a:xfrm flipH="1">
            <a:off x="5200153" y="4769899"/>
            <a:ext cx="1313952" cy="6131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Smiley Face 13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5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5288" y="5112688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Idem smartphone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</a:t>
            </a: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3"/>
          <a:stretch/>
        </p:blipFill>
        <p:spPr bwMode="auto">
          <a:xfrm>
            <a:off x="103367" y="1169455"/>
            <a:ext cx="6410738" cy="3719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03367" y="2083235"/>
            <a:ext cx="1844703" cy="620214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827088" y="2703449"/>
            <a:ext cx="1" cy="24092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6406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6" y="1097280"/>
            <a:ext cx="6579791" cy="46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569762" y="1240403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peut être (retirer le « - »)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011680" y="1423283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569762" y="1827231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CE)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 flipH="1">
            <a:off x="2011680" y="2119865"/>
            <a:ext cx="4627659" cy="1669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6569762" y="360832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3 colonnes responsive</a:t>
            </a:r>
            <a:r>
              <a:rPr lang="fr-FR" b="1" u="sng" dirty="0">
                <a:solidFill>
                  <a:srgbClr val="BFBFBF"/>
                </a:solidFill>
              </a:rPr>
              <a:t>s (pour BP</a:t>
            </a:r>
            <a:r>
              <a:rPr lang="fr-FR" b="1" u="sng" dirty="0" smtClean="0">
                <a:solidFill>
                  <a:srgbClr val="BFBFBF"/>
                </a:solidFill>
              </a:rPr>
              <a:t>)</a:t>
            </a:r>
          </a:p>
          <a:p>
            <a:endParaRPr lang="fr-FR" b="1" u="sng" dirty="0">
              <a:solidFill>
                <a:srgbClr val="BFBFBF"/>
              </a:solidFill>
            </a:endParaRPr>
          </a:p>
          <a:p>
            <a:r>
              <a:rPr lang="fr-FR" dirty="0">
                <a:solidFill>
                  <a:srgbClr val="BFBFBF"/>
                </a:solidFill>
              </a:rPr>
              <a:t>Descendre le texte pour être au même niveau que l’illustration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2011680" y="3729162"/>
            <a:ext cx="4627660" cy="572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339629" y="5729743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pour BP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(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cf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§ Zone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Banque Populaire)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168842" y="1319066"/>
            <a:ext cx="604299" cy="203608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628153" y="1522675"/>
            <a:ext cx="715617" cy="42070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Smiley Face 19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18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0136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13171" y="1240403"/>
            <a:ext cx="252652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Proposition : Paragraphe à ajouter : </a:t>
            </a:r>
          </a:p>
          <a:p>
            <a:r>
              <a:rPr lang="fr-FR" dirty="0" smtClean="0"/>
              <a:t>Expliquer le comportement du </a:t>
            </a:r>
            <a:r>
              <a:rPr lang="fr-FR" dirty="0" err="1" smtClean="0"/>
              <a:t>sticky</a:t>
            </a:r>
            <a:r>
              <a:rPr lang="fr-FR" dirty="0" smtClean="0"/>
              <a:t> lorsque le champs de saisie et le clavier sont déroulés, pour chaque </a:t>
            </a:r>
            <a:r>
              <a:rPr lang="fr-FR" dirty="0" err="1" smtClean="0"/>
              <a:t>device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393" y="1135752"/>
            <a:ext cx="2614289" cy="3553899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013171" y="2425148"/>
            <a:ext cx="252652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définir pour BP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A définir pour CE  C. 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19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7" y="1160890"/>
            <a:ext cx="843861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Quid de la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en </a:t>
            </a:r>
            <a:r>
              <a:rPr lang="fr-FR" dirty="0" err="1">
                <a:solidFill>
                  <a:srgbClr val="FF0000"/>
                </a:solidFill>
              </a:rPr>
              <a:t>reroutage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sur smartphone ? + valider que la présentation de la zone </a:t>
            </a:r>
            <a:r>
              <a:rPr lang="fr-FR" dirty="0" err="1" smtClean="0">
                <a:solidFill>
                  <a:srgbClr val="FF0000"/>
                </a:solidFill>
              </a:rPr>
              <a:t>servicielle</a:t>
            </a:r>
            <a:r>
              <a:rPr lang="fr-FR" dirty="0" smtClean="0">
                <a:solidFill>
                  <a:srgbClr val="FF0000"/>
                </a:solidFill>
              </a:rPr>
              <a:t> en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r>
              <a:rPr lang="fr-FR" dirty="0" smtClean="0">
                <a:solidFill>
                  <a:srgbClr val="FF0000"/>
                </a:solidFill>
              </a:rPr>
              <a:t> est identique qu’en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sur les </a:t>
            </a:r>
            <a:r>
              <a:rPr lang="fr-FR" dirty="0" err="1" smtClean="0">
                <a:solidFill>
                  <a:srgbClr val="FF0000"/>
                </a:solidFill>
              </a:rPr>
              <a:t>devices</a:t>
            </a:r>
            <a:r>
              <a:rPr lang="fr-FR" dirty="0" smtClean="0">
                <a:solidFill>
                  <a:srgbClr val="FF0000"/>
                </a:solidFill>
              </a:rPr>
              <a:t> tablette et Desktop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Groupe de travail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Suggestion : Présenter sous forme d’onglets comme pour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popin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– Dans ce cas, conserver le titre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décliner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iframe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et « Zone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servicielle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reroutage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dans les titres des onglets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b="59179"/>
          <a:stretch/>
        </p:blipFill>
        <p:spPr bwMode="auto">
          <a:xfrm>
            <a:off x="684213" y="2303094"/>
            <a:ext cx="5558948" cy="11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27089" y="2767053"/>
            <a:ext cx="2894122" cy="485029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620202" y="2114997"/>
            <a:ext cx="302149" cy="59163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0253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EE5BA85-39DF-4862-BB7F-39A007FCAEEB}" type="slidenum">
              <a:rPr lang="fr-FR" altLang="fr-FR" sz="800">
                <a:solidFill>
                  <a:schemeClr val="bg1"/>
                </a:solidFill>
              </a:rPr>
              <a:pPr/>
              <a:t>2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Sommaire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Disposition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Navigation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Composants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Cas d’usage</a:t>
            </a:r>
          </a:p>
          <a:p>
            <a:pPr eaLnBrk="1" hangingPunct="1"/>
            <a:endParaRPr lang="fr-FR" altLang="fr-FR" dirty="0"/>
          </a:p>
          <a:p>
            <a:pPr eaLnBrk="1" hangingPunct="1"/>
            <a:r>
              <a:rPr lang="fr-FR" altLang="fr-FR" dirty="0" smtClean="0"/>
              <a:t>Suggestions d’amélioration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endParaRPr lang="fr-FR" altLang="fr-FR" dirty="0" smtClean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88529"/>
            <a:ext cx="4657258" cy="42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750" y="5367130"/>
            <a:ext cx="66495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Réponse à la question § zone </a:t>
            </a:r>
            <a:r>
              <a:rPr lang="fr-FR" dirty="0" err="1">
                <a:solidFill>
                  <a:srgbClr val="FF0000"/>
                </a:solidFill>
              </a:rPr>
              <a:t>servicielle</a:t>
            </a:r>
            <a:r>
              <a:rPr lang="fr-FR" dirty="0">
                <a:solidFill>
                  <a:srgbClr val="FF0000"/>
                </a:solidFill>
              </a:rPr>
              <a:t> ?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622066" y="4699221"/>
            <a:ext cx="532737" cy="373710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660406" y="5072931"/>
            <a:ext cx="1269823" cy="3578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5814390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031478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 bwMode="auto">
          <a:xfrm>
            <a:off x="5087137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8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7" y="970059"/>
            <a:ext cx="5696465" cy="3872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Navigation/ Zone </a:t>
            </a:r>
            <a:r>
              <a:rPr lang="fr-FR" altLang="fr-FR" dirty="0" err="1" smtClean="0"/>
              <a:t>servicielle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539750" y="2989678"/>
            <a:ext cx="56598" cy="24808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395288" y="5470509"/>
            <a:ext cx="29681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Cet</a:t>
            </a:r>
            <a:r>
              <a:rPr lang="fr-FR" b="1" strike="sngStrike" dirty="0">
                <a:solidFill>
                  <a:srgbClr val="BFBFBF"/>
                </a:solidFill>
              </a:rPr>
              <a:t>te</a:t>
            </a:r>
            <a:r>
              <a:rPr lang="fr-FR" dirty="0">
                <a:solidFill>
                  <a:srgbClr val="BFBFBF"/>
                </a:solidFill>
              </a:rPr>
              <a:t> </a:t>
            </a:r>
            <a:r>
              <a:rPr lang="fr-FR" dirty="0" smtClean="0">
                <a:solidFill>
                  <a:srgbClr val="BFBFBF"/>
                </a:solidFill>
              </a:rPr>
              <a:t>exemple (masculin</a:t>
            </a:r>
            <a:r>
              <a:rPr lang="fr-FR" dirty="0">
                <a:solidFill>
                  <a:srgbClr val="BFBFBF"/>
                </a:solidFill>
              </a:rPr>
              <a:t>)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514105" y="2393342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3" y="1833150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502303" y="2822713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 bwMode="auto">
          <a:xfrm>
            <a:off x="5557962" y="2989678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6028787" y="3411110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94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80" y="1031396"/>
            <a:ext cx="6285185" cy="453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>
            <a:stCxn id="15" idx="1"/>
          </p:cNvCxnSpPr>
          <p:nvPr/>
        </p:nvCxnSpPr>
        <p:spPr bwMode="auto">
          <a:xfrm flipH="1">
            <a:off x="2083243" y="2642646"/>
            <a:ext cx="4709158" cy="1538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2488757"/>
            <a:ext cx="216871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ont montré</a:t>
            </a:r>
            <a:r>
              <a:rPr lang="fr-FR" b="1" strike="sngStrike" dirty="0">
                <a:solidFill>
                  <a:srgbClr val="BFBFBF"/>
                </a:solidFill>
              </a:rPr>
              <a:t>s</a:t>
            </a:r>
            <a:endParaRPr lang="en-US" b="1" strike="sngStrike" dirty="0">
              <a:solidFill>
                <a:srgbClr val="BFBFB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92401" y="2899599"/>
            <a:ext cx="2073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92401" y="3470837"/>
            <a:ext cx="20733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Indiquer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une phrase précisant que ce processus s’applique essentiellement au processus métier de souscription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36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r="12171"/>
          <a:stretch/>
        </p:blipFill>
        <p:spPr bwMode="auto">
          <a:xfrm>
            <a:off x="238539" y="1009815"/>
            <a:ext cx="4619708" cy="421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</a:t>
            </a:r>
            <a:endParaRPr lang="fr-FR" altLang="fr-FR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705308" y="1680537"/>
            <a:ext cx="2991678" cy="21599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92401" y="1526649"/>
            <a:ext cx="2168719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Paragraphe ‘sous étapes’ :</a:t>
            </a:r>
          </a:p>
          <a:p>
            <a:r>
              <a:rPr lang="fr-FR" b="1" u="sng" dirty="0" smtClean="0">
                <a:solidFill>
                  <a:srgbClr val="BFBFBF"/>
                </a:solidFill>
              </a:rPr>
              <a:t>Les sous étapes, mêmes si elles ne sont pas matérialisées dans la barre de </a:t>
            </a:r>
            <a:r>
              <a:rPr lang="fr-FR" b="1" u="sng" dirty="0" err="1" smtClean="0">
                <a:solidFill>
                  <a:srgbClr val="BFBFBF"/>
                </a:solidFill>
              </a:rPr>
              <a:t>process</a:t>
            </a:r>
            <a:r>
              <a:rPr lang="fr-FR" b="1" u="sng" dirty="0" smtClean="0">
                <a:solidFill>
                  <a:srgbClr val="BFBFBF"/>
                </a:solidFill>
              </a:rPr>
              <a:t> peuvent être exprimées par le titre de la page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188712" y="172193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94" y="1049571"/>
            <a:ext cx="5970095" cy="495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Banque Populaire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718907" y="4268380"/>
            <a:ext cx="222437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exemples montrent un nombre d’étapes plus important que la </a:t>
            </a:r>
            <a:r>
              <a:rPr lang="fr-FR" dirty="0" err="1" smtClean="0">
                <a:solidFill>
                  <a:srgbClr val="FF0000"/>
                </a:solidFill>
              </a:rPr>
              <a:t>préco</a:t>
            </a:r>
            <a:r>
              <a:rPr lang="fr-FR" dirty="0" smtClean="0">
                <a:solidFill>
                  <a:srgbClr val="FF0000"/>
                </a:solidFill>
              </a:rPr>
              <a:t> :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: Expliquer pour être en phase avec les recommandations générales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ZoneTexte 23"/>
          <p:cNvSpPr txBox="1"/>
          <p:nvPr/>
        </p:nvSpPr>
        <p:spPr>
          <a:xfrm>
            <a:off x="6718907" y="5609621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 (différent de CE)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nom de l’étape est ajouté</a:t>
            </a:r>
            <a:endParaRPr lang="en-US" sz="1200" dirty="0">
              <a:solidFill>
                <a:srgbClr val="BFBFBF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7288167" y="2826737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5" name="Smiley Face 24"/>
          <p:cNvSpPr/>
          <p:nvPr/>
        </p:nvSpPr>
        <p:spPr bwMode="auto">
          <a:xfrm>
            <a:off x="251945" y="4817534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057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 t="5456"/>
          <a:stretch/>
        </p:blipFill>
        <p:spPr bwMode="auto">
          <a:xfrm>
            <a:off x="30770" y="1061473"/>
            <a:ext cx="6434544" cy="387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/ Processus en étapes Caisse d’épargne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642693" y="3256108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 bwMode="auto">
          <a:xfrm>
            <a:off x="5698352" y="3423073"/>
            <a:ext cx="470825" cy="620214"/>
          </a:xfrm>
          <a:prstGeom prst="rect">
            <a:avLst/>
          </a:prstGeom>
          <a:noFill/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6169177" y="3690879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6718907" y="441692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Validation sur les tablettes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 (différent de BP)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718907" y="5029175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3"/>
            <a:ext cx="4446766" cy="351426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ZoneTexte 24"/>
          <p:cNvSpPr txBox="1"/>
          <p:nvPr/>
        </p:nvSpPr>
        <p:spPr>
          <a:xfrm>
            <a:off x="111318" y="4960877"/>
            <a:ext cx="252652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200" dirty="0" smtClean="0">
                <a:solidFill>
                  <a:srgbClr val="BFBFBF"/>
                </a:solidFill>
              </a:rPr>
              <a:t>Sur tablette et desktop, mentionner que le numéro et le nom de l’étape sont ajoutés</a:t>
            </a:r>
            <a:endParaRPr lang="en-US" sz="1200" dirty="0">
              <a:solidFill>
                <a:srgbClr val="BFBFBF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flipH="1" flipV="1">
            <a:off x="1653871" y="2369489"/>
            <a:ext cx="5138530" cy="282222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Smiley Face 26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8" name="Smiley Face 27"/>
          <p:cNvSpPr/>
          <p:nvPr/>
        </p:nvSpPr>
        <p:spPr bwMode="auto">
          <a:xfrm>
            <a:off x="7546964" y="542254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9" name="Smiley Face 28"/>
          <p:cNvSpPr/>
          <p:nvPr/>
        </p:nvSpPr>
        <p:spPr bwMode="auto">
          <a:xfrm>
            <a:off x="1081510" y="525319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12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8" y="1059110"/>
            <a:ext cx="6317311" cy="51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654495" y="2826737"/>
            <a:ext cx="2378187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Globalement : Ajouter une préconisation : En fonction de l’utilisation de l’application, prévoir une conception en priorité sur le </a:t>
            </a:r>
            <a:r>
              <a:rPr lang="fr-FR" dirty="0" err="1" smtClean="0">
                <a:solidFill>
                  <a:srgbClr val="BFBFBF"/>
                </a:solidFill>
              </a:rPr>
              <a:t>device</a:t>
            </a:r>
            <a:r>
              <a:rPr lang="fr-FR" dirty="0" smtClean="0">
                <a:solidFill>
                  <a:srgbClr val="BFBFBF"/>
                </a:solidFill>
              </a:rPr>
              <a:t> qui sera le plus utilisé. Ex: Mobile first</a:t>
            </a:r>
            <a:endParaRPr lang="fr-FR" dirty="0" smtClean="0">
              <a:solidFill>
                <a:srgbClr val="BFBFBF"/>
              </a:solidFill>
              <a:sym typeface="Wingdings" panose="05000000000000000000" pitchFamily="2" charset="2"/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7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5899121" y="1274885"/>
            <a:ext cx="2378187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Page à revoir :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vs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r>
              <a:rPr lang="fr-FR" dirty="0" smtClean="0">
                <a:solidFill>
                  <a:srgbClr val="FF0000"/>
                </a:solidFill>
              </a:rPr>
              <a:t> sur la partie ‘page d’accueil’. Navigation à l’intérieur de l’application en </a:t>
            </a:r>
            <a:r>
              <a:rPr lang="fr-FR" dirty="0" err="1" smtClean="0">
                <a:solidFill>
                  <a:srgbClr val="FF0000"/>
                </a:solidFill>
              </a:rPr>
              <a:t>webview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Action du bouton ‘Quitter’ différente en </a:t>
            </a:r>
            <a:r>
              <a:rPr lang="fr-FR" dirty="0" err="1" smtClean="0">
                <a:solidFill>
                  <a:srgbClr val="FF0000"/>
                </a:solidFill>
              </a:rPr>
              <a:t>iframe</a:t>
            </a:r>
            <a:r>
              <a:rPr lang="fr-FR" dirty="0" smtClean="0">
                <a:solidFill>
                  <a:srgbClr val="FF0000"/>
                </a:solidFill>
              </a:rPr>
              <a:t> et </a:t>
            </a:r>
            <a:r>
              <a:rPr lang="fr-FR" dirty="0" err="1" smtClean="0">
                <a:solidFill>
                  <a:srgbClr val="FF0000"/>
                </a:solidFill>
              </a:rPr>
              <a:t>reroutage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Groupe de travail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32"/>
          <a:stretch/>
        </p:blipFill>
        <p:spPr bwMode="auto">
          <a:xfrm>
            <a:off x="71562" y="1119774"/>
            <a:ext cx="5653376" cy="378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dans les parcours</a:t>
            </a:r>
            <a:endParaRPr lang="fr-FR" alt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037027" y="3680255"/>
            <a:ext cx="224028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smtClean="0">
                <a:solidFill>
                  <a:srgbClr val="BFBFBF"/>
                </a:solidFill>
              </a:rPr>
              <a:t>peut être (sans tiret)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 bwMode="auto">
          <a:xfrm flipH="1" flipV="1">
            <a:off x="827088" y="3012784"/>
            <a:ext cx="5209939" cy="8213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miley Face 8"/>
          <p:cNvSpPr/>
          <p:nvPr/>
        </p:nvSpPr>
        <p:spPr bwMode="auto">
          <a:xfrm>
            <a:off x="7990622" y="37013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342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4" y="1097279"/>
            <a:ext cx="5577473" cy="45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52353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Cot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304655" y="423046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6341671" y="5198122"/>
            <a:ext cx="26830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Illustrer les 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exemples de boutons de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retour à l’accueil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</a:p>
          <a:p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Header BP</a:t>
            </a:r>
            <a:endParaRPr lang="en-US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Smiley Face 18"/>
          <p:cNvSpPr/>
          <p:nvPr/>
        </p:nvSpPr>
        <p:spPr bwMode="auto">
          <a:xfrm>
            <a:off x="7403621" y="325969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1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3" y="1128739"/>
            <a:ext cx="6010462" cy="4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29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Navigation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 flipV="1">
            <a:off x="1534603" y="1231255"/>
            <a:ext cx="5257798" cy="8774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/>
              <a:t>Ortho : multi enseigne</a:t>
            </a:r>
            <a:r>
              <a:rPr lang="fr-FR" b="1" u="sng" dirty="0"/>
              <a:t>s</a:t>
            </a:r>
            <a:endParaRPr lang="en-US" b="1" u="sng" dirty="0"/>
          </a:p>
        </p:txBody>
      </p:sp>
      <p:sp>
        <p:nvSpPr>
          <p:cNvPr id="18" name="ZoneTexte 17"/>
          <p:cNvSpPr txBox="1"/>
          <p:nvPr/>
        </p:nvSpPr>
        <p:spPr>
          <a:xfrm>
            <a:off x="6341671" y="4603048"/>
            <a:ext cx="237818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smtClean="0">
                <a:solidFill>
                  <a:srgbClr val="FF0000"/>
                </a:solidFill>
              </a:rPr>
              <a:t>A compléter par C. NG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Version tablettes à valider (portrait, paysage)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304655" y="4309975"/>
            <a:ext cx="252652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304655" y="2830321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292853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H="1" flipV="1">
            <a:off x="5819337" y="3694463"/>
            <a:ext cx="485318" cy="846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6341671" y="5253779"/>
            <a:ext cx="2683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BFBFBF"/>
                </a:solidFill>
                <a:latin typeface="Arial Narrow" panose="020B0606020202030204" pitchFamily="34" charset="0"/>
              </a:rPr>
              <a:t>Présenter les exemples de boutons de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retour 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</a:t>
            </a:r>
            <a:endParaRPr lang="en-US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509524" y="5253779"/>
            <a:ext cx="222437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Déplacer l’item en tant que lien sous le logo CE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flipH="1" flipV="1">
            <a:off x="2345635" y="1669984"/>
            <a:ext cx="1817867" cy="35142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>
            <a:stCxn id="20" idx="1"/>
          </p:cNvCxnSpPr>
          <p:nvPr/>
        </p:nvCxnSpPr>
        <p:spPr bwMode="auto">
          <a:xfrm flipH="1" flipV="1">
            <a:off x="763325" y="3210575"/>
            <a:ext cx="2746199" cy="23048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Smiley Face 20"/>
          <p:cNvSpPr/>
          <p:nvPr/>
        </p:nvSpPr>
        <p:spPr bwMode="auto">
          <a:xfrm>
            <a:off x="7403621" y="254005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8317564" y="5490313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26" name="Smiley Face 25"/>
          <p:cNvSpPr/>
          <p:nvPr/>
        </p:nvSpPr>
        <p:spPr bwMode="auto">
          <a:xfrm>
            <a:off x="4478370" y="537204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13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1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Général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16435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30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4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Styles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70854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48" y="1010364"/>
            <a:ext cx="6057981" cy="3962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683595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Retirer la bannière « Validé »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9" name="Smiley Face 8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4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4" y="1017766"/>
            <a:ext cx="6249075" cy="428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734009" y="2445056"/>
            <a:ext cx="218033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Retirer la bannière « Validé »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2401" y="2991372"/>
            <a:ext cx="2180330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endParaRPr lang="fr-F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Le guide de la marque téléchargeable dans le chapitre « 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 » présente moins de couleurs que ce qui est présenté là  C. Cot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Voir avec Christine Cot si l’on peut mettre toute ces couleurs qui sont dans la charte tablette/ voir dans quel cas utiliser les couleurs.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Smiley Face 7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53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0" y="1034428"/>
            <a:ext cx="6330497" cy="505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>
            <a:stCxn id="14" idx="1"/>
          </p:cNvCxnSpPr>
          <p:nvPr/>
        </p:nvCxnSpPr>
        <p:spPr bwMode="auto">
          <a:xfrm flipH="1">
            <a:off x="3331597" y="2324154"/>
            <a:ext cx="3460804" cy="9756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6792401" y="1954822"/>
            <a:ext cx="212193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Aligner les </a:t>
            </a:r>
            <a:r>
              <a:rPr lang="fr-FR" dirty="0" err="1" smtClean="0">
                <a:solidFill>
                  <a:srgbClr val="BFBFBF"/>
                </a:solidFill>
              </a:rPr>
              <a:t>pictos</a:t>
            </a:r>
            <a:r>
              <a:rPr lang="fr-FR" dirty="0" smtClean="0">
                <a:solidFill>
                  <a:srgbClr val="BFBFBF"/>
                </a:solidFill>
              </a:rPr>
              <a:t> et les libellés (dans tous les exemples)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164908" y="349485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1164908" y="3911897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164908" y="438617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1164908" y="4940889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164908" y="5346333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164908" y="5831362"/>
            <a:ext cx="25922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734009" y="3158241"/>
            <a:ext cx="21803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>
                <a:solidFill>
                  <a:srgbClr val="FF0000"/>
                </a:solidFill>
              </a:rPr>
              <a:t>exemples </a:t>
            </a:r>
            <a:r>
              <a:rPr lang="fr-FR" dirty="0" smtClean="0">
                <a:solidFill>
                  <a:srgbClr val="FF0000"/>
                </a:solidFill>
              </a:rPr>
              <a:t>proposés </a:t>
            </a:r>
            <a:r>
              <a:rPr lang="fr-FR" dirty="0">
                <a:solidFill>
                  <a:srgbClr val="FF0000"/>
                </a:solidFill>
              </a:rPr>
              <a:t>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sticky</a:t>
            </a:r>
            <a:r>
              <a:rPr lang="fr-FR" dirty="0" smtClean="0">
                <a:solidFill>
                  <a:srgbClr val="FF0000"/>
                </a:solidFill>
              </a:rPr>
              <a:t>, barre de progression) </a:t>
            </a:r>
            <a:r>
              <a:rPr lang="fr-FR" dirty="0">
                <a:solidFill>
                  <a:srgbClr val="FF0000"/>
                </a:solidFill>
              </a:rPr>
              <a:t>est-elle </a:t>
            </a:r>
            <a:r>
              <a:rPr lang="fr-FR" dirty="0" smtClean="0">
                <a:solidFill>
                  <a:srgbClr val="FF0000"/>
                </a:solidFill>
              </a:rPr>
              <a:t>exhaustive et suffisante ?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22" name="Smiley Face 21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0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35" y="1081946"/>
            <a:ext cx="5263018" cy="489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0761" y="1879058"/>
            <a:ext cx="34389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Sur cette partie il n’y a pas d’exemple entre les deux couleurs des </a:t>
            </a:r>
            <a:r>
              <a:rPr lang="fr-FR" sz="14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picto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 actifs/inactifs, </a:t>
            </a:r>
            <a:b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Les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pictos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présentés semblent être de </a:t>
            </a:r>
            <a:r>
              <a:rPr lang="fr-FR" sz="1400" dirty="0">
                <a:solidFill>
                  <a:srgbClr val="FF0000"/>
                </a:solidFill>
                <a:latin typeface="Arial Narrow" panose="020B0606020202030204" pitchFamily="34" charset="0"/>
              </a:rPr>
              <a:t>la couleur inactive.</a:t>
            </a:r>
          </a:p>
          <a:p>
            <a:r>
              <a:rPr lang="fr-FR" sz="1400" dirty="0">
                <a:solidFill>
                  <a:srgbClr val="FF0000"/>
                </a:solidFill>
                <a:sym typeface="Wingdings" panose="05000000000000000000" pitchFamily="2" charset="2"/>
              </a:rPr>
              <a:t>C. Cot</a:t>
            </a:r>
            <a:endParaRPr lang="en-US" sz="14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flipH="1">
            <a:off x="3104945" y="2257179"/>
            <a:ext cx="1920279" cy="407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685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Couleurs Caisse d’épargne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0" y="1036931"/>
            <a:ext cx="6264868" cy="448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734009" y="3158241"/>
            <a:ext cx="2180330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Quelles sont les autres couleurs additives à utiliser ?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Utiliser quelle couleur dans quel cas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Pas </a:t>
            </a:r>
            <a:r>
              <a:rPr lang="fr-FR" dirty="0">
                <a:solidFill>
                  <a:srgbClr val="FF0000"/>
                </a:solidFill>
              </a:rPr>
              <a:t>d’exemple proposé (</a:t>
            </a:r>
            <a:r>
              <a:rPr lang="fr-FR" dirty="0" err="1">
                <a:solidFill>
                  <a:srgbClr val="FF0000"/>
                </a:solidFill>
              </a:rPr>
              <a:t>footer</a:t>
            </a:r>
            <a:r>
              <a:rPr lang="fr-FR" dirty="0">
                <a:solidFill>
                  <a:srgbClr val="FF0000"/>
                </a:solidFill>
              </a:rPr>
              <a:t>, </a:t>
            </a:r>
            <a:r>
              <a:rPr lang="fr-FR" dirty="0" err="1">
                <a:solidFill>
                  <a:srgbClr val="FF0000"/>
                </a:solidFill>
              </a:rPr>
              <a:t>sticky</a:t>
            </a:r>
            <a:r>
              <a:rPr lang="fr-FR" dirty="0">
                <a:solidFill>
                  <a:srgbClr val="FF0000"/>
                </a:solidFill>
              </a:rPr>
              <a:t>, barre de progression…)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7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49" y="948976"/>
            <a:ext cx="6153647" cy="454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2226365" y="2108710"/>
            <a:ext cx="4493612" cy="10827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2108710"/>
            <a:ext cx="2200524" cy="18158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 guide étant plus complet que le seul périmètre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, est-il nécessaire de proposer son téléchargement à ce niveau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Selon moi : pas de valeur ajoutée de l’avoir en téléchargement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92401" y="3934528"/>
            <a:ext cx="220052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 sous format SVG/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92401" y="153798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Retirer la bannière « Validé »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7809564" y="1394638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5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1" y="1025718"/>
            <a:ext cx="5864305" cy="444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Pictogrammes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359555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La liste des </a:t>
            </a:r>
            <a:r>
              <a:rPr lang="fr-FR" dirty="0" err="1" smtClean="0">
                <a:solidFill>
                  <a:srgbClr val="FF0000"/>
                </a:solidFill>
              </a:rPr>
              <a:t>pictos</a:t>
            </a:r>
            <a:r>
              <a:rPr lang="fr-FR" dirty="0" smtClean="0">
                <a:solidFill>
                  <a:srgbClr val="FF0000"/>
                </a:solidFill>
              </a:rPr>
              <a:t> présentée est-elle exhaustive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Il faut récupérer les 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pictos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(unitaire) sous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format SVG/</a:t>
            </a:r>
            <a:r>
              <a:rPr lang="fr-FR" dirty="0" err="1">
                <a:solidFill>
                  <a:srgbClr val="FF0000"/>
                </a:solidFill>
                <a:sym typeface="Wingdings" panose="05000000000000000000" pitchFamily="2" charset="2"/>
              </a:rPr>
              <a:t>png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/jpeg pour les mettre à dispo en téléchargement afin de les utiliser. 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NG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+ TM</a:t>
            </a:r>
          </a:p>
          <a:p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fr-FR" dirty="0" smtClean="0">
                <a:solidFill>
                  <a:srgbClr val="BFBFBF"/>
                </a:solidFill>
                <a:sym typeface="Wingdings" panose="05000000000000000000" pitchFamily="2" charset="2"/>
              </a:rPr>
              <a:t>Il faut dire comment utiliser la font </a:t>
            </a:r>
            <a:r>
              <a:rPr lang="fr-FR" dirty="0" err="1" smtClean="0">
                <a:solidFill>
                  <a:srgbClr val="BFBFBF"/>
                </a:solidFill>
                <a:sym typeface="Wingdings" panose="05000000000000000000" pitchFamily="2" charset="2"/>
              </a:rPr>
              <a:t>icon</a:t>
            </a:r>
            <a:r>
              <a:rPr lang="fr-FR" dirty="0" smtClean="0">
                <a:solidFill>
                  <a:srgbClr val="BFBFBF"/>
                </a:solidFill>
                <a:sym typeface="Wingdings" panose="05000000000000000000" pitchFamily="2" charset="2"/>
              </a:rPr>
              <a:t>.</a:t>
            </a:r>
            <a:endParaRPr lang="fr-FR" dirty="0">
              <a:solidFill>
                <a:srgbClr val="BFBFBF"/>
              </a:solidFill>
              <a:sym typeface="Wingdings" panose="05000000000000000000" pitchFamily="2" charset="2"/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H="1" flipV="1">
            <a:off x="4830793" y="2173858"/>
            <a:ext cx="1854679" cy="22170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BFBFB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miley Face 10"/>
          <p:cNvSpPr/>
          <p:nvPr/>
        </p:nvSpPr>
        <p:spPr bwMode="auto">
          <a:xfrm>
            <a:off x="7486291" y="454358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1" y="1000818"/>
            <a:ext cx="6053887" cy="479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877140"/>
            <a:ext cx="2200524" cy="31085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Proposer un « sous thème » par distributeur, comme dans les autres thèmes : Typographies Banque Populaire et Typographies Caisse d’Epargne</a:t>
            </a:r>
          </a:p>
          <a:p>
            <a:r>
              <a:rPr lang="fr-FR" dirty="0">
                <a:solidFill>
                  <a:srgbClr val="BFBFBF"/>
                </a:solidFill>
                <a:sym typeface="Wingdings" panose="05000000000000000000" pitchFamily="2" charset="2"/>
              </a:rPr>
              <a:t> </a:t>
            </a:r>
            <a:r>
              <a:rPr lang="en-US" dirty="0" smtClean="0">
                <a:solidFill>
                  <a:srgbClr val="BFBFBF"/>
                </a:solidFill>
                <a:sym typeface="Wingdings" panose="05000000000000000000" pitchFamily="2" charset="2"/>
              </a:rPr>
              <a:t>TM</a:t>
            </a:r>
            <a:endParaRPr lang="fr-FR" dirty="0">
              <a:solidFill>
                <a:srgbClr val="BFBFBF"/>
              </a:solidFill>
              <a:sym typeface="Wingdings" panose="05000000000000000000" pitchFamily="2" charset="2"/>
            </a:endParaRPr>
          </a:p>
          <a:p>
            <a:endParaRPr lang="fr-FR" dirty="0" smtClean="0"/>
          </a:p>
          <a:p>
            <a:r>
              <a:rPr lang="fr-FR" dirty="0" smtClean="0"/>
              <a:t>Il faut dire dans quel cas utiliser les différentes typo : titre du </a:t>
            </a:r>
            <a:r>
              <a:rPr lang="fr-FR" dirty="0" err="1" smtClean="0"/>
              <a:t>process</a:t>
            </a:r>
            <a:r>
              <a:rPr lang="fr-FR" dirty="0" smtClean="0"/>
              <a:t>/ titre de page/ texte courant…</a:t>
            </a:r>
            <a:endParaRPr lang="fr-FR" dirty="0"/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+ TM</a:t>
            </a:r>
            <a:endParaRPr lang="fr-F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b="1" u="sng" dirty="0"/>
          </a:p>
        </p:txBody>
      </p:sp>
      <p:sp>
        <p:nvSpPr>
          <p:cNvPr id="9" name="Smiley Face 8"/>
          <p:cNvSpPr/>
          <p:nvPr/>
        </p:nvSpPr>
        <p:spPr bwMode="auto">
          <a:xfrm>
            <a:off x="8030878" y="2877140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0" b="70818"/>
          <a:stretch/>
        </p:blipFill>
        <p:spPr bwMode="auto">
          <a:xfrm>
            <a:off x="294601" y="999421"/>
            <a:ext cx="6053887" cy="65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39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2092185" y="1329400"/>
            <a:ext cx="4936768" cy="62416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943476" y="1676935"/>
            <a:ext cx="220052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 document téléchargeable ne comprend que la police placard, la Gil sans Regular et la Gil sans semi-Bold</a:t>
            </a:r>
          </a:p>
          <a:p>
            <a:endParaRPr lang="fr-FR" dirty="0"/>
          </a:p>
          <a:p>
            <a:r>
              <a:rPr lang="fr-FR" dirty="0">
                <a:solidFill>
                  <a:srgbClr val="FF0000"/>
                </a:solidFill>
              </a:rPr>
              <a:t>Quelles sont les typos définitivement validées ?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C.Cot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8" y="3031851"/>
            <a:ext cx="6397113" cy="12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27" y="1953562"/>
            <a:ext cx="6397113" cy="90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7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Page de garde</a:t>
            </a:r>
            <a:endParaRPr lang="fr-FR" alt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7" t="7488"/>
          <a:stretch/>
        </p:blipFill>
        <p:spPr bwMode="auto">
          <a:xfrm>
            <a:off x="539750" y="1089329"/>
            <a:ext cx="5483486" cy="35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224502" y="4866198"/>
            <a:ext cx="367350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Ortho : multi enseigne</a:t>
            </a:r>
            <a:r>
              <a:rPr lang="fr-FR" b="1" u="sng" dirty="0">
                <a:solidFill>
                  <a:schemeClr val="bg1">
                    <a:lumMod val="75000"/>
                  </a:schemeClr>
                </a:solidFill>
              </a:rPr>
              <a:t>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: Partout dans le document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 flipV="1">
            <a:off x="3641697" y="2568271"/>
            <a:ext cx="294199" cy="22979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Connecteur droit avec flèche 13"/>
          <p:cNvCxnSpPr/>
          <p:nvPr/>
        </p:nvCxnSpPr>
        <p:spPr bwMode="auto">
          <a:xfrm flipH="1" flipV="1">
            <a:off x="1494845" y="2234317"/>
            <a:ext cx="1137037" cy="263188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Connecteur droit avec flèche 15"/>
          <p:cNvCxnSpPr/>
          <p:nvPr/>
        </p:nvCxnSpPr>
        <p:spPr bwMode="auto">
          <a:xfrm flipH="1" flipV="1">
            <a:off x="1073426" y="1916264"/>
            <a:ext cx="1422062" cy="29499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" name="Rectangle 1"/>
          <p:cNvSpPr/>
          <p:nvPr/>
        </p:nvSpPr>
        <p:spPr>
          <a:xfrm>
            <a:off x="432135" y="5782586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http://is6tvi.axshare.com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38409" y="1183276"/>
            <a:ext cx="3005591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Ajouter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Avec la participation de :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Cot i-BP Ergonome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J. </a:t>
            </a:r>
            <a:r>
              <a:rPr lang="fr-FR" dirty="0" err="1" smtClean="0">
                <a:solidFill>
                  <a:srgbClr val="BFBFBF"/>
                </a:solidFill>
              </a:rPr>
              <a:t>Loisance</a:t>
            </a:r>
            <a:r>
              <a:rPr lang="fr-FR" dirty="0" smtClean="0">
                <a:solidFill>
                  <a:srgbClr val="BFBFBF"/>
                </a:solidFill>
              </a:rPr>
              <a:t> BPCE BCA Responsable internet Marketing &amp; Distribution BP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C. </a:t>
            </a:r>
            <a:r>
              <a:rPr lang="fr-FR" dirty="0" err="1" smtClean="0">
                <a:solidFill>
                  <a:srgbClr val="BFBFBF"/>
                </a:solidFill>
              </a:rPr>
              <a:t>Ngonga</a:t>
            </a:r>
            <a:r>
              <a:rPr lang="fr-FR" dirty="0" smtClean="0">
                <a:solidFill>
                  <a:srgbClr val="BFBFBF"/>
                </a:solidFill>
              </a:rPr>
              <a:t>-Gicquel BPCE Développement Caisse d’Epargne – Direction distribution multi canal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E. </a:t>
            </a:r>
            <a:r>
              <a:rPr lang="fr-FR" dirty="0" err="1" smtClean="0">
                <a:solidFill>
                  <a:srgbClr val="BFBFBF"/>
                </a:solidFill>
              </a:rPr>
              <a:t>Pierrefeu</a:t>
            </a:r>
            <a:r>
              <a:rPr lang="fr-FR" dirty="0" smtClean="0">
                <a:solidFill>
                  <a:srgbClr val="BFBFBF"/>
                </a:solidFill>
              </a:rPr>
              <a:t> ITCE Ergonome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224502" y="5398935"/>
            <a:ext cx="501727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une entrée supplémentaire pour le cas d’usage DEA</a:t>
            </a:r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771277" y="4444779"/>
            <a:ext cx="500190" cy="11080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Smiley Face 14"/>
          <p:cNvSpPr/>
          <p:nvPr/>
        </p:nvSpPr>
        <p:spPr bwMode="auto">
          <a:xfrm>
            <a:off x="4898004" y="4866198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8165368" y="2927915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0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2687491"/>
            <a:ext cx="2200524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Toujours en attente de la réponse de BPCE sur la police GIL sans semi Bold.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Question : Le guide d’expression BP mentionne page 39, 4 polices : </a:t>
            </a:r>
            <a:r>
              <a:rPr lang="fr-FR" dirty="0" err="1" smtClean="0">
                <a:solidFill>
                  <a:srgbClr val="FF0000"/>
                </a:solidFill>
              </a:rPr>
              <a:t>bold</a:t>
            </a:r>
            <a:r>
              <a:rPr lang="fr-FR" dirty="0" smtClean="0">
                <a:solidFill>
                  <a:srgbClr val="FF0000"/>
                </a:solidFill>
              </a:rPr>
              <a:t>, </a:t>
            </a:r>
            <a:r>
              <a:rPr lang="fr-FR" dirty="0" err="1" smtClean="0">
                <a:solidFill>
                  <a:srgbClr val="FF0000"/>
                </a:solidFill>
              </a:rPr>
              <a:t>regular</a:t>
            </a:r>
            <a:r>
              <a:rPr lang="fr-FR" dirty="0" smtClean="0">
                <a:solidFill>
                  <a:srgbClr val="FF0000"/>
                </a:solidFill>
              </a:rPr>
              <a:t>, light, </a:t>
            </a:r>
            <a:r>
              <a:rPr lang="fr-FR" dirty="0" err="1" smtClean="0">
                <a:solidFill>
                  <a:srgbClr val="FF0000"/>
                </a:solidFill>
              </a:rPr>
              <a:t>italic</a:t>
            </a:r>
            <a:r>
              <a:rPr lang="fr-FR" dirty="0" smtClean="0">
                <a:solidFill>
                  <a:srgbClr val="FF0000"/>
                </a:solidFill>
              </a:rPr>
              <a:t>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Ne faut-il pas intégrer ces polices dans les typographies Banque Populaire, même si elles ne sont pas utilisées dans le cadre de PP Web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15318"/>
            <a:ext cx="5053135" cy="294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251712" y="955557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Dans le guide d’expression de la marque, le libellé de la typo est différente : « </a:t>
            </a:r>
            <a:r>
              <a:rPr lang="fr-FR" dirty="0" err="1" smtClean="0">
                <a:solidFill>
                  <a:srgbClr val="FF0000"/>
                </a:solidFill>
              </a:rPr>
              <a:t>gill</a:t>
            </a:r>
            <a:r>
              <a:rPr lang="fr-FR" dirty="0" smtClean="0">
                <a:solidFill>
                  <a:srgbClr val="FF0000"/>
                </a:solidFill>
              </a:rPr>
              <a:t> sans </a:t>
            </a:r>
            <a:r>
              <a:rPr lang="fr-FR" b="1" dirty="0" smtClean="0">
                <a:solidFill>
                  <a:srgbClr val="FF0000"/>
                </a:solidFill>
              </a:rPr>
              <a:t>STD</a:t>
            </a:r>
            <a:r>
              <a:rPr lang="fr-FR" dirty="0" smtClean="0">
                <a:solidFill>
                  <a:srgbClr val="FF0000"/>
                </a:solidFill>
              </a:rPr>
              <a:t>… » &gt; est-ce la même police ? 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148694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 Caisse d’épargne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51712" y="1652640"/>
            <a:ext cx="2200524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De même que pour BP, existe-t-il d’autres polices utilisées par les CE (italique…)? Si oui, ne faut-il pas les intégrer dans les typographies Caisse d’Epargne, même si elles ne sont pas utilisées dans le cadre de PP Web ?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 C. NG</a:t>
            </a:r>
          </a:p>
          <a:p>
            <a:endParaRPr lang="fr-FR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fr-FR" dirty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65475"/>
            <a:ext cx="5317537" cy="446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miley Face 6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8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endParaRPr lang="fr-FR" altLang="fr-F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33670"/>
            <a:ext cx="5801386" cy="420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792401" y="3046263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Proposer un « sous thème » par distributeur, comme dans les autres thèmes : Pré-loader Banque Populaire et Pré-</a:t>
            </a:r>
            <a:r>
              <a:rPr lang="fr-FR" dirty="0" err="1" smtClean="0">
                <a:solidFill>
                  <a:srgbClr val="BFBFBF"/>
                </a:solidFill>
              </a:rPr>
              <a:t>laoder</a:t>
            </a:r>
            <a:r>
              <a:rPr lang="fr-FR" dirty="0" smtClean="0">
                <a:solidFill>
                  <a:srgbClr val="BFBFBF"/>
                </a:solidFill>
              </a:rPr>
              <a:t> Caisse d’Epargne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792401" y="1341917"/>
            <a:ext cx="2200524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Indiquer une explication de la notion de </a:t>
            </a:r>
            <a:r>
              <a:rPr lang="fr-FR" dirty="0" err="1" smtClean="0">
                <a:solidFill>
                  <a:srgbClr val="BFBFBF"/>
                </a:solidFill>
              </a:rPr>
              <a:t>Préloader</a:t>
            </a:r>
            <a:r>
              <a:rPr lang="fr-FR" dirty="0" smtClean="0">
                <a:solidFill>
                  <a:srgbClr val="BFBFBF"/>
                </a:solidFill>
              </a:rPr>
              <a:t> dans le thème générique : </a:t>
            </a:r>
          </a:p>
          <a:p>
            <a:r>
              <a:rPr lang="fr-FR" dirty="0">
                <a:solidFill>
                  <a:srgbClr val="BFBFBF"/>
                </a:solidFill>
              </a:rPr>
              <a:t>Une animation qui est utilisé comme ecran d’attente</a:t>
            </a:r>
          </a:p>
          <a:p>
            <a:r>
              <a:rPr lang="fr-FR" dirty="0" smtClean="0">
                <a:solidFill>
                  <a:srgbClr val="BFBFBF"/>
                </a:solidFill>
              </a:rPr>
              <a:t>Fonctionnellement, utilisé comme écran d’attente</a:t>
            </a:r>
          </a:p>
        </p:txBody>
      </p:sp>
      <p:sp>
        <p:nvSpPr>
          <p:cNvPr id="11" name="Smiley Face 10"/>
          <p:cNvSpPr/>
          <p:nvPr/>
        </p:nvSpPr>
        <p:spPr bwMode="auto">
          <a:xfrm>
            <a:off x="8317564" y="229222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6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</a:t>
            </a:r>
            <a:r>
              <a:rPr lang="fr-FR" altLang="fr-FR" dirty="0" err="1" smtClean="0"/>
              <a:t>Préloader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792401" y="1692446"/>
            <a:ext cx="2041498" cy="28931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Proposition faite par C. Cot début octobre 2016</a:t>
            </a:r>
          </a:p>
          <a:p>
            <a:r>
              <a:rPr lang="fr-FR" dirty="0">
                <a:solidFill>
                  <a:srgbClr val="FF0000"/>
                </a:solidFill>
              </a:rPr>
              <a:t>Intégrer le </a:t>
            </a:r>
            <a:r>
              <a:rPr lang="fr-FR" dirty="0" err="1">
                <a:solidFill>
                  <a:srgbClr val="FF0000"/>
                </a:solidFill>
              </a:rPr>
              <a:t>préloader</a:t>
            </a:r>
            <a:r>
              <a:rPr lang="fr-FR" dirty="0">
                <a:solidFill>
                  <a:srgbClr val="FF0000"/>
                </a:solidFill>
              </a:rPr>
              <a:t> BP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Document à envoyer à TM</a:t>
            </a:r>
          </a:p>
          <a:p>
            <a:r>
              <a:rPr lang="fr-FR" dirty="0">
                <a:solidFill>
                  <a:srgbClr val="FF0000"/>
                </a:solidFill>
              </a:rPr>
              <a:t>C.Cot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FF0000"/>
                </a:solidFill>
              </a:rPr>
              <a:t>Proposition de montrer exemple video  BP à valider par C.Cot cf prechargement banque populaire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92401" y="4149432"/>
            <a:ext cx="220052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techniquement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JT/GB</a:t>
            </a: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1" y="1105232"/>
            <a:ext cx="6324707" cy="37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44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5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Composants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995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6" y="962106"/>
            <a:ext cx="6511370" cy="521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792401" y="1003878"/>
            <a:ext cx="220052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Proposer un « sous thème » par distributeur, comme dans les autres thèmes : Champs de saisie Banque Populaire et Champs de saisie Caisse d’Epargne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792401" y="2586440"/>
            <a:ext cx="2200524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Organiser le chapitre en sous chapitres :</a:t>
            </a:r>
          </a:p>
          <a:p>
            <a:r>
              <a:rPr lang="fr-FR" dirty="0" smtClean="0"/>
              <a:t>Typologie / Style – Label, champs. Date, numérique, texte, mixte, montants (position de la devise) etc.</a:t>
            </a:r>
          </a:p>
          <a:p>
            <a:r>
              <a:rPr lang="fr-FR" dirty="0" smtClean="0"/>
              <a:t>Formulaires de saisie</a:t>
            </a:r>
          </a:p>
          <a:p>
            <a:r>
              <a:rPr lang="fr-FR" dirty="0" smtClean="0"/>
              <a:t>Affichage</a:t>
            </a:r>
          </a:p>
          <a:p>
            <a:r>
              <a:rPr lang="fr-FR" dirty="0" smtClean="0"/>
              <a:t>Position des champs en fonction du </a:t>
            </a:r>
            <a:r>
              <a:rPr lang="fr-FR" dirty="0" err="1" smtClean="0"/>
              <a:t>device</a:t>
            </a:r>
            <a:r>
              <a:rPr lang="fr-FR" dirty="0" smtClean="0"/>
              <a:t> / de la longueur du champs</a:t>
            </a:r>
          </a:p>
          <a:p>
            <a:r>
              <a:rPr lang="fr-FR" dirty="0" smtClean="0"/>
              <a:t>Champs en erreur</a:t>
            </a:r>
          </a:p>
        </p:txBody>
      </p:sp>
      <p:sp>
        <p:nvSpPr>
          <p:cNvPr id="12" name="Smiley Face 11"/>
          <p:cNvSpPr/>
          <p:nvPr/>
        </p:nvSpPr>
        <p:spPr bwMode="auto">
          <a:xfrm>
            <a:off x="8030878" y="1691859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6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11" y="1716283"/>
            <a:ext cx="6456459" cy="25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Champs de saisie</a:t>
            </a:r>
            <a:endParaRPr lang="fr-FR" altLang="fr-FR" dirty="0"/>
          </a:p>
        </p:txBody>
      </p:sp>
      <p:cxnSp>
        <p:nvCxnSpPr>
          <p:cNvPr id="8" name="Connecteur droit avec flèche 7"/>
          <p:cNvCxnSpPr/>
          <p:nvPr/>
        </p:nvCxnSpPr>
        <p:spPr bwMode="auto">
          <a:xfrm>
            <a:off x="2303890" y="3195369"/>
            <a:ext cx="35979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262392" y="2878102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Ortho :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le champs de saisie est </a:t>
            </a:r>
            <a:r>
              <a:rPr lang="fr-FR" b="1" strike="sngStrike" dirty="0" err="1" smtClean="0">
                <a:solidFill>
                  <a:schemeClr val="bg1">
                    <a:lumMod val="75000"/>
                  </a:schemeClr>
                </a:solidFill>
              </a:rPr>
              <a:t>est</a:t>
            </a:r>
            <a:r>
              <a:rPr lang="fr-FR" b="1" strike="sngStrik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court le champs de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saisie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peut</a:t>
            </a:r>
            <a:r>
              <a:rPr lang="en-US" b="1" u="sng" dirty="0" err="1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être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(sans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tiret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62392" y="1928833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Présentation : Départ de la flèche</a:t>
            </a:r>
            <a:endParaRPr lang="en-US" b="1" strike="sngStrik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>
            <a:off x="2303890" y="2369489"/>
            <a:ext cx="30413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262392" y="3650415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Ortho : 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Il doit </a:t>
            </a:r>
            <a:r>
              <a:rPr lang="fr-FR" b="1" strike="sngStrike" dirty="0" smtClean="0">
                <a:solidFill>
                  <a:schemeClr val="bg1">
                    <a:lumMod val="75000"/>
                  </a:schemeClr>
                </a:solidFill>
              </a:rPr>
              <a:t>être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toujours être</a:t>
            </a:r>
            <a:endParaRPr lang="en-US" b="1" strike="sngStrike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>
            <a:off x="2329722" y="3912025"/>
            <a:ext cx="26040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7" y="4402230"/>
            <a:ext cx="3604012" cy="140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392" y="4990086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Champs de saisie en montant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A décider en GT</a:t>
            </a:r>
            <a:endParaRPr lang="en-US" b="1" strike="sngStrike" dirty="0">
              <a:solidFill>
                <a:srgbClr val="FF0000"/>
              </a:solidFill>
            </a:endParaRPr>
          </a:p>
        </p:txBody>
      </p:sp>
      <p:sp>
        <p:nvSpPr>
          <p:cNvPr id="18" name="Smiley Face 17"/>
          <p:cNvSpPr/>
          <p:nvPr/>
        </p:nvSpPr>
        <p:spPr bwMode="auto">
          <a:xfrm>
            <a:off x="827088" y="183520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6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6" y="985962"/>
            <a:ext cx="6403592" cy="483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Formulation : Cohérence </a:t>
            </a:r>
            <a:r>
              <a:rPr lang="fr-FR" dirty="0">
                <a:solidFill>
                  <a:srgbClr val="BFBFBF"/>
                </a:solidFill>
              </a:rPr>
              <a:t>avec les explications des autres chapitres : utiliser le temps « présent </a:t>
            </a:r>
            <a:r>
              <a:rPr lang="fr-FR" dirty="0" smtClean="0">
                <a:solidFill>
                  <a:srgbClr val="BFBFBF"/>
                </a:solidFill>
              </a:rPr>
              <a:t>»:</a:t>
            </a:r>
          </a:p>
          <a:p>
            <a:endParaRPr lang="fr-FR" dirty="0">
              <a:solidFill>
                <a:srgbClr val="BFBFBF"/>
              </a:solidFill>
            </a:endParaRPr>
          </a:p>
          <a:p>
            <a:r>
              <a:rPr lang="fr-FR" dirty="0">
                <a:solidFill>
                  <a:srgbClr val="BFBFBF"/>
                </a:solidFill>
              </a:rPr>
              <a:t>Le traitement du bouton d’aide à la saisie </a:t>
            </a:r>
            <a:r>
              <a:rPr lang="fr-FR" b="1" strike="sngStrike" dirty="0">
                <a:solidFill>
                  <a:srgbClr val="BFBFBF"/>
                </a:solidFill>
              </a:rPr>
              <a:t>devrait être</a:t>
            </a:r>
            <a:r>
              <a:rPr lang="fr-FR" b="1" dirty="0">
                <a:solidFill>
                  <a:srgbClr val="BFBFBF"/>
                </a:solidFill>
              </a:rPr>
              <a:t> </a:t>
            </a:r>
            <a:r>
              <a:rPr lang="fr-FR" b="1" u="sng" dirty="0">
                <a:solidFill>
                  <a:srgbClr val="BFBFBF"/>
                </a:solidFill>
              </a:rPr>
              <a:t>est</a:t>
            </a:r>
            <a:r>
              <a:rPr lang="fr-FR" dirty="0">
                <a:solidFill>
                  <a:srgbClr val="BFBFBF"/>
                </a:solidFill>
              </a:rPr>
              <a:t> différent</a:t>
            </a:r>
          </a:p>
          <a:p>
            <a:r>
              <a:rPr lang="fr-FR" dirty="0">
                <a:solidFill>
                  <a:srgbClr val="BFBFBF"/>
                </a:solidFill>
              </a:rPr>
              <a:t>…</a:t>
            </a:r>
          </a:p>
          <a:p>
            <a:r>
              <a:rPr lang="fr-FR" dirty="0">
                <a:solidFill>
                  <a:srgbClr val="BFBFBF"/>
                </a:solidFill>
              </a:rPr>
              <a:t>Le contenu </a:t>
            </a:r>
            <a:r>
              <a:rPr lang="fr-FR" b="1" strike="sngStrike" dirty="0">
                <a:solidFill>
                  <a:srgbClr val="BFBFBF"/>
                </a:solidFill>
              </a:rPr>
              <a:t>devrait être</a:t>
            </a:r>
            <a:r>
              <a:rPr lang="fr-FR" b="1" dirty="0">
                <a:solidFill>
                  <a:srgbClr val="BFBFBF"/>
                </a:solidFill>
              </a:rPr>
              <a:t> </a:t>
            </a:r>
            <a:r>
              <a:rPr lang="fr-FR" b="1" u="sng" dirty="0" smtClean="0">
                <a:solidFill>
                  <a:srgbClr val="BFBFBF"/>
                </a:solidFill>
              </a:rPr>
              <a:t>est</a:t>
            </a:r>
            <a:r>
              <a:rPr lang="fr-FR" b="1" strike="sngStrike" dirty="0" smtClean="0">
                <a:solidFill>
                  <a:srgbClr val="BFBFBF"/>
                </a:solidFill>
              </a:rPr>
              <a:t> </a:t>
            </a:r>
            <a:r>
              <a:rPr lang="fr-FR" dirty="0" smtClean="0">
                <a:solidFill>
                  <a:srgbClr val="BFBFBF"/>
                </a:solidFill>
              </a:rPr>
              <a:t>affiché sous forme de </a:t>
            </a:r>
            <a:r>
              <a:rPr lang="fr-FR" dirty="0" err="1" smtClean="0">
                <a:solidFill>
                  <a:srgbClr val="BFBFBF"/>
                </a:solidFill>
              </a:rPr>
              <a:t>popin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2162755" y="3218371"/>
            <a:ext cx="4629646" cy="1176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miley Face 10"/>
          <p:cNvSpPr/>
          <p:nvPr/>
        </p:nvSpPr>
        <p:spPr bwMode="auto">
          <a:xfrm>
            <a:off x="7338151" y="3028248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64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80" y="985962"/>
            <a:ext cx="6327436" cy="3691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valider : Emplacement du </a:t>
            </a:r>
            <a:r>
              <a:rPr lang="fr-FR" dirty="0" err="1" smtClean="0">
                <a:solidFill>
                  <a:srgbClr val="FF0000"/>
                </a:solidFill>
              </a:rPr>
              <a:t>picto</a:t>
            </a:r>
            <a:r>
              <a:rPr lang="fr-FR" dirty="0" smtClean="0">
                <a:solidFill>
                  <a:srgbClr val="FF0000"/>
                </a:solidFill>
              </a:rPr>
              <a:t> : fin de phrase ? Alignement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smtClean="0">
                <a:solidFill>
                  <a:srgbClr val="BFBFBF"/>
                </a:solidFill>
              </a:rPr>
              <a:t>tablettes </a:t>
            </a:r>
            <a:r>
              <a:rPr lang="fr-FR" b="1" u="sng" dirty="0" smtClean="0">
                <a:solidFill>
                  <a:srgbClr val="BFBFBF"/>
                </a:solidFill>
              </a:rPr>
              <a:t>(portrait et paysage)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757238" y="3967701"/>
            <a:ext cx="5035163" cy="12340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5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8" y="993913"/>
            <a:ext cx="6398839" cy="392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49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Aide à la saisie Caisse d’épargne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priori validé par Claire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>
            <a:off x="5915770" y="3218371"/>
            <a:ext cx="876631" cy="5882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ZoneTexte 10"/>
          <p:cNvSpPr txBox="1"/>
          <p:nvPr/>
        </p:nvSpPr>
        <p:spPr>
          <a:xfrm>
            <a:off x="6792401" y="5047879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smtClean="0">
                <a:solidFill>
                  <a:srgbClr val="BFBFBF"/>
                </a:solidFill>
              </a:rPr>
              <a:t>tablettes </a:t>
            </a:r>
            <a:r>
              <a:rPr lang="fr-FR" b="1" u="sng" dirty="0" smtClean="0">
                <a:solidFill>
                  <a:srgbClr val="BFBFBF"/>
                </a:solidFill>
              </a:rPr>
              <a:t>(portrait et paysage)</a:t>
            </a:r>
            <a:endParaRPr lang="en-US" b="1" u="sng" dirty="0">
              <a:solidFill>
                <a:srgbClr val="BFBFBF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1455089" y="3856383"/>
            <a:ext cx="5337313" cy="13453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D9D9D9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5477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5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2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Disposition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6885" y="1288111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Titre</a:t>
            </a:r>
            <a:endParaRPr lang="en-US" b="1" u="sng" dirty="0"/>
          </a:p>
        </p:txBody>
      </p:sp>
      <p:sp>
        <p:nvSpPr>
          <p:cNvPr id="15" name="ZoneTexte 14"/>
          <p:cNvSpPr txBox="1"/>
          <p:nvPr/>
        </p:nvSpPr>
        <p:spPr>
          <a:xfrm>
            <a:off x="5906327" y="292743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Affichage des 2 onglets</a:t>
            </a:r>
            <a:endParaRPr lang="en-US" sz="1100" b="1" u="sng" dirty="0">
              <a:solidFill>
                <a:srgbClr val="BFBFBF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896884" y="1836806"/>
            <a:ext cx="3062247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Présentation du composant</a:t>
            </a:r>
          </a:p>
          <a:p>
            <a:r>
              <a:rPr lang="fr-FR" b="1" u="sng" dirty="0" smtClean="0">
                <a:solidFill>
                  <a:srgbClr val="BFBFBF"/>
                </a:solidFill>
              </a:rPr>
              <a:t>Ajouter : </a:t>
            </a:r>
            <a:r>
              <a:rPr lang="fr-FR" dirty="0" smtClean="0">
                <a:solidFill>
                  <a:srgbClr val="BFBFBF"/>
                </a:solidFill>
              </a:rPr>
              <a:t>On </a:t>
            </a:r>
            <a:r>
              <a:rPr lang="fr-FR" dirty="0">
                <a:solidFill>
                  <a:srgbClr val="BFBFBF"/>
                </a:solidFill>
              </a:rPr>
              <a:t>distinguera dans ce chapitre 2 types de </a:t>
            </a:r>
            <a:r>
              <a:rPr lang="fr-FR" dirty="0" err="1">
                <a:solidFill>
                  <a:srgbClr val="BFBFBF"/>
                </a:solidFill>
              </a:rPr>
              <a:t>popin</a:t>
            </a:r>
            <a:r>
              <a:rPr lang="fr-FR" dirty="0">
                <a:solidFill>
                  <a:srgbClr val="BFBFBF"/>
                </a:solidFill>
              </a:rPr>
              <a:t> : </a:t>
            </a:r>
            <a:r>
              <a:rPr lang="fr-FR" dirty="0" err="1">
                <a:solidFill>
                  <a:srgbClr val="BFBFBF"/>
                </a:solidFill>
              </a:rPr>
              <a:t>Popin</a:t>
            </a:r>
            <a:r>
              <a:rPr lang="fr-FR" dirty="0">
                <a:solidFill>
                  <a:srgbClr val="BFBFBF"/>
                </a:solidFill>
              </a:rPr>
              <a:t> d’information et </a:t>
            </a:r>
            <a:r>
              <a:rPr lang="fr-FR" dirty="0" err="1">
                <a:solidFill>
                  <a:srgbClr val="BFBFBF"/>
                </a:solidFill>
              </a:rPr>
              <a:t>popin</a:t>
            </a:r>
            <a:r>
              <a:rPr lang="fr-FR" dirty="0">
                <a:solidFill>
                  <a:srgbClr val="BFBFBF"/>
                </a:solidFill>
              </a:rPr>
              <a:t> </a:t>
            </a:r>
            <a:r>
              <a:rPr lang="fr-FR" dirty="0" smtClean="0">
                <a:solidFill>
                  <a:srgbClr val="BFBFBF"/>
                </a:solidFill>
              </a:rPr>
              <a:t>d’action + texte: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79508" y="2059412"/>
            <a:ext cx="4938697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7" name="Connecteur droit avec flèche 26"/>
          <p:cNvCxnSpPr/>
          <p:nvPr/>
        </p:nvCxnSpPr>
        <p:spPr bwMode="auto">
          <a:xfrm flipH="1">
            <a:off x="5622813" y="1460469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579613" y="3315329"/>
            <a:ext cx="4938592" cy="1789408"/>
          </a:xfrm>
          <a:prstGeom prst="rect">
            <a:avLst/>
          </a:prstGeom>
          <a:solidFill>
            <a:schemeClr val="bg2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 bwMode="auto">
          <a:xfrm>
            <a:off x="579613" y="2544442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Connecteur droit 20"/>
          <p:cNvCxnSpPr/>
          <p:nvPr/>
        </p:nvCxnSpPr>
        <p:spPr bwMode="auto">
          <a:xfrm flipH="1">
            <a:off x="539750" y="2544442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Connecteur droit avec flèche 24"/>
          <p:cNvCxnSpPr/>
          <p:nvPr/>
        </p:nvCxnSpPr>
        <p:spPr bwMode="auto">
          <a:xfrm flipH="1">
            <a:off x="5622813" y="2144281"/>
            <a:ext cx="342654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H="1">
            <a:off x="3347499" y="3089271"/>
            <a:ext cx="2617968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5" t="13139"/>
          <a:stretch/>
        </p:blipFill>
        <p:spPr bwMode="auto">
          <a:xfrm>
            <a:off x="7428007" y="2480836"/>
            <a:ext cx="1593572" cy="5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5906326" y="3319312"/>
            <a:ext cx="2943475" cy="2215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Caractéristique du type d’intégration :</a:t>
            </a:r>
          </a:p>
          <a:p>
            <a:endParaRPr lang="fr-FR" dirty="0" smtClean="0">
              <a:solidFill>
                <a:srgbClr val="BFBFBF"/>
              </a:solidFill>
            </a:endParaRPr>
          </a:p>
          <a:p>
            <a:r>
              <a:rPr lang="fr-FR" sz="1100" b="1" u="sng" dirty="0" smtClean="0">
                <a:solidFill>
                  <a:srgbClr val="BFBFBF"/>
                </a:solidFill>
              </a:rPr>
              <a:t>Dans l’onglet </a:t>
            </a:r>
            <a:r>
              <a:rPr lang="fr-FR" sz="1100" b="1" u="sng" dirty="0" err="1" smtClean="0">
                <a:solidFill>
                  <a:srgbClr val="BFBFBF"/>
                </a:solidFill>
              </a:rPr>
              <a:t>iframe</a:t>
            </a:r>
            <a:r>
              <a:rPr lang="fr-FR" sz="1100" b="1" u="sng" dirty="0" smtClean="0">
                <a:solidFill>
                  <a:srgbClr val="BFBFBF"/>
                </a:solidFill>
              </a:rPr>
              <a:t> : Dans </a:t>
            </a:r>
            <a:r>
              <a:rPr lang="fr-FR" sz="1100" b="1" u="sng" dirty="0">
                <a:solidFill>
                  <a:srgbClr val="BFBFBF"/>
                </a:solidFill>
              </a:rPr>
              <a:t>une intégration </a:t>
            </a:r>
            <a:r>
              <a:rPr lang="fr-FR" sz="1100" b="1" u="sng" dirty="0" err="1">
                <a:solidFill>
                  <a:srgbClr val="BFBFBF"/>
                </a:solidFill>
              </a:rPr>
              <a:t>Iframe</a:t>
            </a:r>
            <a:r>
              <a:rPr lang="fr-FR" sz="1100" b="1" u="sng" dirty="0">
                <a:solidFill>
                  <a:srgbClr val="BFBFBF"/>
                </a:solidFill>
              </a:rPr>
              <a:t>, le header, </a:t>
            </a:r>
            <a:r>
              <a:rPr lang="fr-FR" sz="1100" b="1" u="sng" dirty="0" err="1">
                <a:solidFill>
                  <a:srgbClr val="BFBFBF"/>
                </a:solidFill>
              </a:rPr>
              <a:t>footer</a:t>
            </a:r>
            <a:r>
              <a:rPr lang="fr-FR" sz="1100" b="1" u="sng" dirty="0">
                <a:solidFill>
                  <a:srgbClr val="BFBFBF"/>
                </a:solidFill>
              </a:rPr>
              <a:t> ainsi que la zone </a:t>
            </a:r>
            <a:r>
              <a:rPr lang="fr-FR" sz="1100" b="1" u="sng" dirty="0" err="1">
                <a:solidFill>
                  <a:srgbClr val="BFBFBF"/>
                </a:solidFill>
              </a:rPr>
              <a:t>servicielle</a:t>
            </a:r>
            <a:r>
              <a:rPr lang="fr-FR" sz="1100" b="1" u="sng" dirty="0">
                <a:solidFill>
                  <a:srgbClr val="BFBFBF"/>
                </a:solidFill>
              </a:rPr>
              <a:t> distributeur restent accessibles et ne sont pas recouverts par la </a:t>
            </a:r>
            <a:r>
              <a:rPr lang="fr-FR" sz="1100" b="1" u="sng" dirty="0" err="1">
                <a:solidFill>
                  <a:srgbClr val="BFBFBF"/>
                </a:solidFill>
              </a:rPr>
              <a:t>Popin</a:t>
            </a:r>
            <a:r>
              <a:rPr lang="fr-FR" sz="1100" b="1" u="sng" dirty="0">
                <a:solidFill>
                  <a:srgbClr val="BFBFBF"/>
                </a:solidFill>
              </a:rPr>
              <a:t>. Seule la zone ‘utile ’ de l’écran est </a:t>
            </a:r>
            <a:r>
              <a:rPr lang="fr-FR" sz="1100" b="1" u="sng" dirty="0" smtClean="0">
                <a:solidFill>
                  <a:srgbClr val="BFBFBF"/>
                </a:solidFill>
              </a:rPr>
              <a:t>grisée + Exemples </a:t>
            </a:r>
          </a:p>
          <a:p>
            <a:endParaRPr lang="fr-FR" sz="1100" b="1" u="sng" dirty="0">
              <a:solidFill>
                <a:srgbClr val="BFBFBF"/>
              </a:solidFill>
            </a:endParaRPr>
          </a:p>
          <a:p>
            <a:r>
              <a:rPr lang="fr-FR" sz="1100" b="1" u="sng" dirty="0" smtClean="0">
                <a:solidFill>
                  <a:srgbClr val="BFBFBF"/>
                </a:solidFill>
              </a:rPr>
              <a:t>Dans l’onglet </a:t>
            </a:r>
            <a:r>
              <a:rPr lang="fr-FR" sz="1100" b="1" u="sng" dirty="0" err="1" smtClean="0">
                <a:solidFill>
                  <a:srgbClr val="BFBFBF"/>
                </a:solidFill>
              </a:rPr>
              <a:t>reroutage</a:t>
            </a:r>
            <a:r>
              <a:rPr lang="fr-FR" sz="1100" b="1" u="sng" dirty="0" smtClean="0">
                <a:solidFill>
                  <a:srgbClr val="BFBFBF"/>
                </a:solidFill>
              </a:rPr>
              <a:t> : </a:t>
            </a:r>
            <a:r>
              <a:rPr lang="fr-FR" sz="1100" b="1" u="sng" dirty="0">
                <a:solidFill>
                  <a:srgbClr val="BFBFBF"/>
                </a:solidFill>
              </a:rPr>
              <a:t>Dans une intégration en </a:t>
            </a:r>
            <a:r>
              <a:rPr lang="fr-FR" sz="1100" b="1" u="sng" dirty="0" err="1">
                <a:solidFill>
                  <a:srgbClr val="BFBFBF"/>
                </a:solidFill>
              </a:rPr>
              <a:t>reroutage</a:t>
            </a:r>
            <a:r>
              <a:rPr lang="fr-FR" sz="1100" b="1" u="sng" dirty="0">
                <a:solidFill>
                  <a:srgbClr val="BFBFBF"/>
                </a:solidFill>
              </a:rPr>
              <a:t>, l’ensemble de la fenêtre est recouverte par la </a:t>
            </a:r>
            <a:r>
              <a:rPr lang="fr-FR" sz="1100" b="1" u="sng" dirty="0" err="1">
                <a:solidFill>
                  <a:srgbClr val="BFBFBF"/>
                </a:solidFill>
              </a:rPr>
              <a:t>popin</a:t>
            </a:r>
            <a:r>
              <a:rPr lang="fr-FR" sz="1100" b="1" u="sng" dirty="0">
                <a:solidFill>
                  <a:srgbClr val="BFBFBF"/>
                </a:solidFill>
              </a:rPr>
              <a:t> (arrière-plan de l’écran totalement grisé</a:t>
            </a:r>
            <a:r>
              <a:rPr lang="fr-FR" sz="1100" b="1" u="sng" dirty="0" smtClean="0">
                <a:solidFill>
                  <a:srgbClr val="BFBFBF"/>
                </a:solidFill>
              </a:rPr>
              <a:t>) + exemples</a:t>
            </a:r>
            <a:endParaRPr lang="en-US" sz="1100" b="1" u="sng" dirty="0">
              <a:solidFill>
                <a:srgbClr val="BFBFBF"/>
              </a:solidFill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9509" y="2544442"/>
            <a:ext cx="1432172" cy="389614"/>
          </a:xfrm>
          <a:prstGeom prst="rect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33" name="Connecteur droit avec flèche 32"/>
          <p:cNvCxnSpPr>
            <a:endCxn id="18" idx="3"/>
          </p:cNvCxnSpPr>
          <p:nvPr/>
        </p:nvCxnSpPr>
        <p:spPr bwMode="auto">
          <a:xfrm flipH="1">
            <a:off x="5518205" y="3500833"/>
            <a:ext cx="447262" cy="709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tangle 33"/>
          <p:cNvSpPr/>
          <p:nvPr/>
        </p:nvSpPr>
        <p:spPr bwMode="auto">
          <a:xfrm>
            <a:off x="579612" y="5257029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Titre du type de </a:t>
            </a:r>
            <a:r>
              <a:rPr kumimoji="0" lang="fr-FR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: Info / Action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579612" y="5704428"/>
            <a:ext cx="4938593" cy="38961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Descriptif</a:t>
            </a:r>
            <a:r>
              <a:rPr kumimoji="0" lang="fr-F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de la </a:t>
            </a:r>
            <a:r>
              <a:rPr kumimoji="0" lang="fr-FR" sz="1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popin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Smiley Face 23"/>
          <p:cNvSpPr/>
          <p:nvPr/>
        </p:nvSpPr>
        <p:spPr bwMode="auto">
          <a:xfrm>
            <a:off x="7141321" y="1772726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26" y="1109660"/>
            <a:ext cx="5300787" cy="478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/>
              <a:t>Popin</a:t>
            </a:r>
            <a:r>
              <a:rPr lang="fr-FR" altLang="fr-FR" dirty="0"/>
              <a:t>– Suggestion de mise en page</a:t>
            </a: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H="1">
            <a:off x="3140765" y="2553591"/>
            <a:ext cx="3578088" cy="5553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ZoneTexte 29"/>
          <p:cNvSpPr txBox="1"/>
          <p:nvPr/>
        </p:nvSpPr>
        <p:spPr>
          <a:xfrm>
            <a:off x="6792401" y="2399703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</a:t>
            </a:r>
            <a:r>
              <a:rPr lang="fr-FR" dirty="0" err="1" smtClean="0">
                <a:solidFill>
                  <a:srgbClr val="BFBFBF"/>
                </a:solidFill>
              </a:rPr>
              <a:t>iframe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792401" y="3270971"/>
            <a:ext cx="2041498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Ne pas mettre en noir les zones qui restent cliquables car on ne les distinguent pas assez avec la zone grise.</a:t>
            </a:r>
          </a:p>
          <a:p>
            <a:endParaRPr lang="fr-FR" dirty="0" smtClean="0">
              <a:solidFill>
                <a:srgbClr val="BFBFBF"/>
              </a:solidFill>
            </a:endParaRPr>
          </a:p>
          <a:p>
            <a:r>
              <a:rPr lang="fr-FR" dirty="0" smtClean="0">
                <a:solidFill>
                  <a:srgbClr val="BFBFBF"/>
                </a:solidFill>
              </a:rPr>
              <a:t>Dans la partie </a:t>
            </a:r>
            <a:r>
              <a:rPr lang="fr-FR" dirty="0" err="1" smtClean="0">
                <a:solidFill>
                  <a:srgbClr val="BFBFBF"/>
                </a:solidFill>
              </a:rPr>
              <a:t>reroutage</a:t>
            </a:r>
            <a:r>
              <a:rPr lang="fr-FR" dirty="0" smtClean="0">
                <a:solidFill>
                  <a:srgbClr val="BFBFBF"/>
                </a:solidFill>
              </a:rPr>
              <a:t>, </a:t>
            </a:r>
            <a:r>
              <a:rPr lang="fr-FR" dirty="0" err="1" smtClean="0">
                <a:solidFill>
                  <a:srgbClr val="BFBFBF"/>
                </a:solidFill>
              </a:rPr>
              <a:t>inclurer</a:t>
            </a:r>
            <a:r>
              <a:rPr lang="fr-FR" dirty="0" smtClean="0">
                <a:solidFill>
                  <a:srgbClr val="BFBFBF"/>
                </a:solidFill>
              </a:rPr>
              <a:t> le header et </a:t>
            </a:r>
            <a:r>
              <a:rPr lang="fr-FR" dirty="0" err="1" smtClean="0">
                <a:solidFill>
                  <a:srgbClr val="BFBFBF"/>
                </a:solidFill>
              </a:rPr>
              <a:t>footer</a:t>
            </a:r>
            <a:r>
              <a:rPr lang="fr-FR" dirty="0" smtClean="0">
                <a:solidFill>
                  <a:srgbClr val="BFBFBF"/>
                </a:solidFill>
              </a:rPr>
              <a:t> en grisé pour montrer que toute la page est grisée par la </a:t>
            </a:r>
            <a:r>
              <a:rPr lang="fr-FR" dirty="0" err="1" smtClean="0">
                <a:solidFill>
                  <a:srgbClr val="BFBFBF"/>
                </a:solidFill>
              </a:rPr>
              <a:t>popin</a:t>
            </a:r>
            <a:endParaRPr lang="en-US" dirty="0">
              <a:solidFill>
                <a:srgbClr val="BFBFBF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916393" y="3500833"/>
            <a:ext cx="2976113" cy="7791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1595888" y="3108960"/>
            <a:ext cx="5196513" cy="163556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miley Face 12"/>
          <p:cNvSpPr/>
          <p:nvPr/>
        </p:nvSpPr>
        <p:spPr bwMode="auto">
          <a:xfrm>
            <a:off x="7534997" y="2399703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97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8" y="4348497"/>
            <a:ext cx="3009136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sz="1100" dirty="0" err="1" smtClean="0">
                <a:solidFill>
                  <a:srgbClr val="BFBFBF"/>
                </a:solidFill>
              </a:rPr>
              <a:t>Wording</a:t>
            </a:r>
            <a:r>
              <a:rPr lang="fr-FR" sz="1100" dirty="0" smtClean="0">
                <a:solidFill>
                  <a:srgbClr val="BFBFBF"/>
                </a:solidFill>
              </a:rPr>
              <a:t> : </a:t>
            </a:r>
          </a:p>
          <a:p>
            <a:r>
              <a:rPr lang="fr-FR" sz="1100" dirty="0" smtClean="0">
                <a:solidFill>
                  <a:srgbClr val="BFBFBF"/>
                </a:solidFill>
              </a:rPr>
              <a:t>Une </a:t>
            </a:r>
            <a:r>
              <a:rPr lang="fr-FR" sz="1100" dirty="0" err="1" smtClean="0">
                <a:solidFill>
                  <a:srgbClr val="BFBFBF"/>
                </a:solidFill>
              </a:rPr>
              <a:t>popin</a:t>
            </a:r>
            <a:r>
              <a:rPr lang="fr-FR" sz="1100" dirty="0" smtClean="0">
                <a:solidFill>
                  <a:srgbClr val="BFBFBF"/>
                </a:solidFill>
              </a:rPr>
              <a:t> </a:t>
            </a:r>
            <a:r>
              <a:rPr lang="fr-FR" sz="1100" b="1" u="sng" dirty="0" smtClean="0">
                <a:solidFill>
                  <a:srgbClr val="BFBFBF"/>
                </a:solidFill>
              </a:rPr>
              <a:t>d’information </a:t>
            </a:r>
            <a:r>
              <a:rPr lang="fr-FR" sz="1100" dirty="0" smtClean="0">
                <a:solidFill>
                  <a:srgbClr val="BFBFBF"/>
                </a:solidFill>
              </a:rPr>
              <a:t>contient…droite, </a:t>
            </a:r>
            <a:r>
              <a:rPr lang="fr-FR" sz="1100" b="1" u="sng" dirty="0" smtClean="0">
                <a:solidFill>
                  <a:srgbClr val="BFBFBF"/>
                </a:solidFill>
              </a:rPr>
              <a:t>et</a:t>
            </a:r>
            <a:r>
              <a:rPr lang="fr-FR" sz="1100" dirty="0" smtClean="0">
                <a:solidFill>
                  <a:srgbClr val="BFBFBF"/>
                </a:solidFill>
              </a:rPr>
              <a:t> un bouton fermer</a:t>
            </a:r>
          </a:p>
          <a:p>
            <a:r>
              <a:rPr lang="fr-FR" sz="1100" dirty="0" err="1" smtClean="0">
                <a:solidFill>
                  <a:srgbClr val="BFBFBF"/>
                </a:solidFill>
              </a:rPr>
              <a:t>Blur</a:t>
            </a:r>
            <a:r>
              <a:rPr lang="fr-FR" sz="1100" dirty="0" smtClean="0">
                <a:solidFill>
                  <a:srgbClr val="BFBFBF"/>
                </a:solidFill>
              </a:rPr>
              <a:t> : Que signifie ce mot ? </a:t>
            </a:r>
            <a:r>
              <a:rPr lang="fr-FR" sz="1100" dirty="0" smtClean="0">
                <a:solidFill>
                  <a:srgbClr val="BFBFBF"/>
                </a:solidFill>
                <a:sym typeface="Wingdings" panose="05000000000000000000" pitchFamily="2" charset="2"/>
              </a:rPr>
              <a:t> TM</a:t>
            </a:r>
            <a:endParaRPr lang="fr-FR" sz="1100" dirty="0" smtClean="0">
              <a:solidFill>
                <a:srgbClr val="BFBFB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88"/>
          <a:stretch/>
        </p:blipFill>
        <p:spPr bwMode="auto">
          <a:xfrm>
            <a:off x="460237" y="1218741"/>
            <a:ext cx="2601015" cy="31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954157" y="2075290"/>
            <a:ext cx="71562" cy="229792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3" y="5066333"/>
            <a:ext cx="2305609" cy="9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3196424" y="5538755"/>
            <a:ext cx="196751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Ortho : secondaire</a:t>
            </a:r>
            <a:r>
              <a:rPr lang="fr-FR" b="1" u="sng" dirty="0" smtClean="0">
                <a:solidFill>
                  <a:srgbClr val="BFBFBF"/>
                </a:solidFill>
              </a:rPr>
              <a:t>s</a:t>
            </a:r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 flipV="1">
            <a:off x="2506432" y="5194288"/>
            <a:ext cx="689992" cy="43523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940" y="1202093"/>
            <a:ext cx="5152916" cy="328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3886414" y="4584598"/>
            <a:ext cx="4510163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BFBFBF"/>
                </a:solidFill>
              </a:rPr>
              <a:t>Inutile : à supprimer – Eventuellement, conserver l’illustration dans l’explication du type d’intégration </a:t>
            </a:r>
            <a:r>
              <a:rPr lang="fr-FR" dirty="0" err="1" smtClean="0">
                <a:solidFill>
                  <a:srgbClr val="BFBFBF"/>
                </a:solidFill>
              </a:rPr>
              <a:t>iframe</a:t>
            </a:r>
            <a:r>
              <a:rPr lang="fr-FR" dirty="0" smtClean="0">
                <a:solidFill>
                  <a:srgbClr val="BFBFBF"/>
                </a:solidFill>
              </a:rPr>
              <a:t> </a:t>
            </a:r>
            <a:endParaRPr lang="fr-FR" b="1" u="sng" dirty="0" smtClean="0">
              <a:solidFill>
                <a:srgbClr val="BFBFBF"/>
              </a:solidFill>
            </a:endParaRPr>
          </a:p>
        </p:txBody>
      </p:sp>
      <p:cxnSp>
        <p:nvCxnSpPr>
          <p:cNvPr id="28" name="Connecteur droit 27"/>
          <p:cNvCxnSpPr/>
          <p:nvPr/>
        </p:nvCxnSpPr>
        <p:spPr bwMode="auto">
          <a:xfrm>
            <a:off x="3792940" y="1218741"/>
            <a:ext cx="5080716" cy="326579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onnecteur droit 28"/>
          <p:cNvCxnSpPr/>
          <p:nvPr/>
        </p:nvCxnSpPr>
        <p:spPr bwMode="auto">
          <a:xfrm flipH="1">
            <a:off x="3792940" y="1218741"/>
            <a:ext cx="5080716" cy="33658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Smiley Face 16"/>
          <p:cNvSpPr/>
          <p:nvPr/>
        </p:nvSpPr>
        <p:spPr bwMode="auto">
          <a:xfrm>
            <a:off x="827088" y="183520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9" name="Smiley Face 18"/>
          <p:cNvSpPr/>
          <p:nvPr/>
        </p:nvSpPr>
        <p:spPr bwMode="auto">
          <a:xfrm>
            <a:off x="2363089" y="482113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4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64367" y="4348497"/>
            <a:ext cx="7604990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err="1" smtClean="0">
                <a:solidFill>
                  <a:srgbClr val="BFBFBF"/>
                </a:solidFill>
              </a:rPr>
              <a:t>Wording</a:t>
            </a:r>
            <a:r>
              <a:rPr lang="fr-FR" dirty="0" smtClean="0">
                <a:solidFill>
                  <a:srgbClr val="BFBFBF"/>
                </a:solidFill>
              </a:rPr>
              <a:t> (tout le paragraphe) : </a:t>
            </a:r>
            <a:r>
              <a:rPr lang="fr-FR" b="1" u="sng" dirty="0" smtClean="0">
                <a:solidFill>
                  <a:srgbClr val="BFBFBF"/>
                </a:solidFill>
              </a:rPr>
              <a:t>A éviter : Le label du bouton n’explicite pas l’action engagée.</a:t>
            </a:r>
          </a:p>
          <a:p>
            <a:r>
              <a:rPr lang="fr-FR" b="1" u="sng" dirty="0" smtClean="0">
                <a:solidFill>
                  <a:srgbClr val="BFBFBF"/>
                </a:solidFill>
              </a:rPr>
              <a:t>En règle générale, privilégier l’action principale et l’action secondaire sauf si des règles métier stipulent explicitement qu’aucune action n’est à  privilégier (ex NFI : On ne peut mettre en avant une action de souscription à une assurance : Le client doit rester libre de son choix)</a:t>
            </a:r>
          </a:p>
          <a:p>
            <a:endParaRPr lang="fr-FR" dirty="0" smtClean="0">
              <a:solidFill>
                <a:srgbClr val="BFBFB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483"/>
            <a:ext cx="76581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 bwMode="auto">
          <a:xfrm flipV="1">
            <a:off x="1081377" y="3689406"/>
            <a:ext cx="198783" cy="65909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Smiley Face 8"/>
          <p:cNvSpPr/>
          <p:nvPr/>
        </p:nvSpPr>
        <p:spPr bwMode="auto">
          <a:xfrm>
            <a:off x="2363089" y="482113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4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</a:t>
            </a:r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76" y="973494"/>
            <a:ext cx="6031879" cy="496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4810539" y="5624712"/>
            <a:ext cx="1566347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Suggestion : Proposer les </a:t>
            </a:r>
            <a:r>
              <a:rPr lang="fr-FR" dirty="0" err="1">
                <a:solidFill>
                  <a:srgbClr val="BFBFBF"/>
                </a:solidFill>
              </a:rPr>
              <a:t>pictos</a:t>
            </a:r>
            <a:r>
              <a:rPr lang="fr-FR" dirty="0">
                <a:solidFill>
                  <a:srgbClr val="BFBFBF"/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rgbClr val="BFBFBF"/>
                </a:solidFill>
              </a:rPr>
              <a:t>sticky</a:t>
            </a:r>
            <a:r>
              <a:rPr lang="fr-FR" dirty="0">
                <a:solidFill>
                  <a:srgbClr val="BFBFBF"/>
                </a:solidFill>
              </a:rPr>
              <a:t> comme dans les écrans des cas d’usage pour scroller + facilement la page</a:t>
            </a:r>
            <a:endParaRPr lang="en-US" dirty="0">
              <a:solidFill>
                <a:srgbClr val="BFBFBF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5173588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 flipV="1">
            <a:off x="5618861" y="3779064"/>
            <a:ext cx="685794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Connecteur droit avec flèche 25"/>
          <p:cNvCxnSpPr/>
          <p:nvPr/>
        </p:nvCxnSpPr>
        <p:spPr bwMode="auto">
          <a:xfrm flipV="1">
            <a:off x="1025718" y="3085106"/>
            <a:ext cx="397565" cy="19435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4551638"/>
            <a:ext cx="2166734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Remplacer l’illustration : </a:t>
            </a:r>
            <a:r>
              <a:rPr lang="fr-FR" b="1" u="sng" dirty="0" err="1" smtClean="0">
                <a:solidFill>
                  <a:srgbClr val="FF0000"/>
                </a:solidFill>
              </a:rPr>
              <a:t>Popin</a:t>
            </a:r>
            <a:r>
              <a:rPr lang="fr-FR" b="1" u="sng" dirty="0" smtClean="0">
                <a:solidFill>
                  <a:srgbClr val="FF0000"/>
                </a:solidFill>
              </a:rPr>
              <a:t> d’action en </a:t>
            </a:r>
            <a:r>
              <a:rPr lang="fr-FR" b="1" u="sng" dirty="0" err="1" smtClean="0">
                <a:solidFill>
                  <a:srgbClr val="FF0000"/>
                </a:solidFill>
              </a:rPr>
              <a:t>iframe</a:t>
            </a:r>
            <a:r>
              <a:rPr lang="fr-FR" b="1" u="sng" dirty="0" smtClean="0">
                <a:solidFill>
                  <a:srgbClr val="FF0000"/>
                </a:solidFill>
              </a:rPr>
              <a:t> avec zone </a:t>
            </a:r>
            <a:r>
              <a:rPr lang="fr-FR" b="1" u="sng" dirty="0" err="1" smtClean="0">
                <a:solidFill>
                  <a:srgbClr val="FF0000"/>
                </a:solidFill>
              </a:rPr>
              <a:t>servicielle</a:t>
            </a:r>
            <a:r>
              <a:rPr lang="fr-FR" b="1" u="sng" dirty="0" smtClean="0">
                <a:solidFill>
                  <a:srgbClr val="FF0000"/>
                </a:solidFill>
              </a:rPr>
              <a:t> sur </a:t>
            </a:r>
            <a:r>
              <a:rPr lang="fr-FR" b="1" u="sng" dirty="0" err="1" smtClean="0">
                <a:solidFill>
                  <a:srgbClr val="FF0000"/>
                </a:solidFill>
              </a:rPr>
              <a:t>device</a:t>
            </a:r>
            <a:r>
              <a:rPr lang="fr-FR" b="1" u="sng" dirty="0" smtClean="0">
                <a:solidFill>
                  <a:srgbClr val="FF0000"/>
                </a:solidFill>
              </a:rPr>
              <a:t> smartphone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À fournir par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C. Cot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7" name="Smiley Face 16"/>
          <p:cNvSpPr/>
          <p:nvPr/>
        </p:nvSpPr>
        <p:spPr bwMode="auto">
          <a:xfrm>
            <a:off x="6923544" y="3001965"/>
            <a:ext cx="286686" cy="286686"/>
          </a:xfrm>
          <a:prstGeom prst="smileyFace">
            <a:avLst>
              <a:gd name="adj" fmla="val -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3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action 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3378200" y="4526442"/>
            <a:ext cx="2166734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Remplacer l’illustration : </a:t>
            </a:r>
            <a:r>
              <a:rPr lang="fr-FR" b="1" u="sng" dirty="0" err="1" smtClean="0">
                <a:solidFill>
                  <a:srgbClr val="FF0000"/>
                </a:solidFill>
              </a:rPr>
              <a:t>iframe</a:t>
            </a:r>
            <a:r>
              <a:rPr lang="fr-FR" b="1" u="sng" dirty="0" smtClean="0">
                <a:solidFill>
                  <a:srgbClr val="FF0000"/>
                </a:solidFill>
              </a:rPr>
              <a:t> en desktop avec zone </a:t>
            </a:r>
            <a:r>
              <a:rPr lang="fr-FR" b="1" u="sng" dirty="0" err="1" smtClean="0">
                <a:solidFill>
                  <a:srgbClr val="FF0000"/>
                </a:solidFill>
              </a:rPr>
              <a:t>servicielle</a:t>
            </a:r>
          </a:p>
          <a:p>
            <a:r>
              <a:rPr lang="fr-FR" b="1" u="sng" dirty="0" err="1">
                <a:solidFill>
                  <a:srgbClr val="FF0000"/>
                </a:solidFill>
              </a:rPr>
              <a:t>À fournir par 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C. Cot</a:t>
            </a:r>
            <a:endParaRPr lang="en-US" b="1" u="sng" dirty="0">
              <a:solidFill>
                <a:srgbClr val="FF0000"/>
              </a:solidFill>
            </a:endParaRPr>
          </a:p>
          <a:p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21" name="Imag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47" y="1663673"/>
            <a:ext cx="3060915" cy="399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1478"/>
            <a:ext cx="4929504" cy="30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21" idx="1"/>
          </p:cNvCxnSpPr>
          <p:nvPr/>
        </p:nvCxnSpPr>
        <p:spPr bwMode="auto">
          <a:xfrm flipH="1" flipV="1">
            <a:off x="4341412" y="2894316"/>
            <a:ext cx="1594235" cy="7651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4522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4" y="1162795"/>
            <a:ext cx="4111552" cy="34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d’information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2444032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 flipV="1">
            <a:off x="3172570" y="4625837"/>
            <a:ext cx="119269" cy="47364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ZoneTexte 12"/>
          <p:cNvSpPr txBox="1"/>
          <p:nvPr/>
        </p:nvSpPr>
        <p:spPr>
          <a:xfrm>
            <a:off x="402534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portrait: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V="1">
            <a:off x="1025718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64" y="1211873"/>
            <a:ext cx="4523715" cy="315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4425891" y="5028692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Tablette paysage : A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V="1">
            <a:off x="4969565" y="1781092"/>
            <a:ext cx="198782" cy="32476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674126" y="509948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d’information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 flipV="1">
            <a:off x="7521933" y="4285753"/>
            <a:ext cx="1" cy="8137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22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6" y="945590"/>
            <a:ext cx="5628492" cy="4689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261899" y="5047289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6304655" y="3001965"/>
            <a:ext cx="252652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Suggestion : Proposer les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pictos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utilisés dans la page  « points de rupture » et les afficher en format </a:t>
            </a:r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sticky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comme dans les écrans des cas d’usage pour scroller + facilement la page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13" y="2270129"/>
            <a:ext cx="4312837" cy="44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5" t="43451" r="1002" b="38601"/>
          <a:stretch/>
        </p:blipFill>
        <p:spPr bwMode="auto">
          <a:xfrm>
            <a:off x="4399076" y="3259692"/>
            <a:ext cx="445273" cy="87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Connecteur droit avec flèche 23"/>
          <p:cNvCxnSpPr/>
          <p:nvPr/>
        </p:nvCxnSpPr>
        <p:spPr bwMode="auto">
          <a:xfrm flipH="1">
            <a:off x="4913906" y="3779066"/>
            <a:ext cx="139075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376886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</a:t>
            </a:r>
            <a:r>
              <a:rPr lang="fr-FR" dirty="0" err="1" smtClean="0"/>
              <a:t>device</a:t>
            </a:r>
            <a:r>
              <a:rPr lang="fr-FR" dirty="0" smtClean="0"/>
              <a:t> smartphone</a:t>
            </a:r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>
            <a:off x="230528" y="5047289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Commencer le paragraphe par les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(cohérence avec les illustrations BP)</a:t>
            </a:r>
            <a:endParaRPr lang="en-US" b="1" u="sng" dirty="0"/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V="1">
            <a:off x="946205" y="2560321"/>
            <a:ext cx="0" cy="257622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32183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29" y="1033670"/>
            <a:ext cx="6273094" cy="345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</a:t>
            </a:r>
            <a:endParaRPr lang="fr-FR" altLang="fr-FR" dirty="0"/>
          </a:p>
        </p:txBody>
      </p:sp>
      <p:cxnSp>
        <p:nvCxnSpPr>
          <p:cNvPr id="13" name="Connecteur droit avec flèche 12"/>
          <p:cNvCxnSpPr/>
          <p:nvPr/>
        </p:nvCxnSpPr>
        <p:spPr bwMode="auto">
          <a:xfrm flipH="1" flipV="1">
            <a:off x="4621712" y="2900487"/>
            <a:ext cx="2114988" cy="5774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6846013" y="2900487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dirty="0" err="1" smtClean="0"/>
              <a:t>Popin</a:t>
            </a:r>
            <a:r>
              <a:rPr lang="fr-FR" dirty="0" smtClean="0"/>
              <a:t> d’information en </a:t>
            </a:r>
            <a:r>
              <a:rPr lang="fr-FR" dirty="0" err="1" smtClean="0"/>
              <a:t>iframe</a:t>
            </a:r>
            <a:r>
              <a:rPr lang="fr-FR" dirty="0" smtClean="0"/>
              <a:t> </a:t>
            </a:r>
            <a:r>
              <a:rPr lang="fr-FR" b="1" u="sng" dirty="0" smtClean="0"/>
              <a:t>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</a:t>
            </a:r>
            <a:r>
              <a:rPr lang="fr-FR" dirty="0" smtClean="0"/>
              <a:t>sur desktop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02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2" y="1039967"/>
            <a:ext cx="5531437" cy="4933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59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Caisse d’épargne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d’action</a:t>
            </a:r>
            <a:endParaRPr lang="fr-FR" alt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069827" y="1964070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</a:t>
            </a:r>
            <a:r>
              <a:rPr lang="fr-FR" b="1" u="sng" dirty="0" err="1" smtClean="0"/>
              <a:t>device</a:t>
            </a:r>
            <a:r>
              <a:rPr lang="fr-FR" b="1" u="sng" dirty="0" smtClean="0"/>
              <a:t> smartphone</a:t>
            </a:r>
            <a:endParaRPr lang="en-US" b="1" u="sng" dirty="0"/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H="1">
            <a:off x="3864335" y="2441123"/>
            <a:ext cx="2205492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8"/>
          <p:cNvSpPr txBox="1"/>
          <p:nvPr/>
        </p:nvSpPr>
        <p:spPr>
          <a:xfrm>
            <a:off x="6437516" y="4360008"/>
            <a:ext cx="216673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Remplacer l’illustration :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en </a:t>
            </a:r>
            <a:r>
              <a:rPr lang="fr-FR" b="1" u="sng" dirty="0" err="1" smtClean="0"/>
              <a:t>iframe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</a:t>
            </a:r>
            <a:endParaRPr lang="en-US" b="1" u="sng" dirty="0"/>
          </a:p>
        </p:txBody>
      </p:sp>
      <p:cxnSp>
        <p:nvCxnSpPr>
          <p:cNvPr id="22" name="Connecteur droit avec flèche 21"/>
          <p:cNvCxnSpPr/>
          <p:nvPr/>
        </p:nvCxnSpPr>
        <p:spPr bwMode="auto">
          <a:xfrm flipH="1">
            <a:off x="5263763" y="5009322"/>
            <a:ext cx="1129086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ZoneTexte 26"/>
          <p:cNvSpPr txBox="1"/>
          <p:nvPr/>
        </p:nvSpPr>
        <p:spPr>
          <a:xfrm>
            <a:off x="243450" y="4940453"/>
            <a:ext cx="2166734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>
                <a:solidFill>
                  <a:srgbClr val="FF0000"/>
                </a:solidFill>
              </a:rPr>
              <a:t>Et desktop : A valider par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28" name="Connecteur droit avec flèche 27"/>
          <p:cNvCxnSpPr/>
          <p:nvPr/>
        </p:nvCxnSpPr>
        <p:spPr bwMode="auto">
          <a:xfrm flipV="1">
            <a:off x="985962" y="4023360"/>
            <a:ext cx="340856" cy="91709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969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5288" y="5192202"/>
            <a:ext cx="713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&gt;320 px</a:t>
            </a: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11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necteur droit avec flèche 11"/>
          <p:cNvCxnSpPr/>
          <p:nvPr/>
        </p:nvCxnSpPr>
        <p:spPr bwMode="auto">
          <a:xfrm flipV="1">
            <a:off x="539750" y="4079019"/>
            <a:ext cx="1710469" cy="111318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/>
          <p:nvPr/>
        </p:nvCxnSpPr>
        <p:spPr bwMode="auto">
          <a:xfrm flipH="1" flipV="1">
            <a:off x="2250219" y="1160891"/>
            <a:ext cx="5327374" cy="185265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6917634" y="3013543"/>
            <a:ext cx="1701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>
                <a:solidFill>
                  <a:srgbClr val="BFBFBF"/>
                </a:solidFill>
              </a:rPr>
              <a:t>Ortho : multi enseigne</a:t>
            </a:r>
            <a:r>
              <a:rPr lang="fr-FR" b="1" u="sng" dirty="0">
                <a:solidFill>
                  <a:srgbClr val="BFBFBF"/>
                </a:solidFill>
              </a:rPr>
              <a:t>s</a:t>
            </a:r>
            <a:endParaRPr lang="en-US" b="1" u="sng" dirty="0">
              <a:solidFill>
                <a:srgbClr val="BFBFBF"/>
              </a:solidFill>
            </a:endParaRPr>
          </a:p>
        </p:txBody>
      </p:sp>
      <p:sp>
        <p:nvSpPr>
          <p:cNvPr id="2" name="Smiley Face 1"/>
          <p:cNvSpPr/>
          <p:nvPr/>
        </p:nvSpPr>
        <p:spPr bwMode="auto">
          <a:xfrm>
            <a:off x="8604250" y="301354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3" name="Smiley Face 12"/>
          <p:cNvSpPr/>
          <p:nvPr/>
        </p:nvSpPr>
        <p:spPr bwMode="auto">
          <a:xfrm>
            <a:off x="1108945" y="5213293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2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54" y="1034937"/>
            <a:ext cx="5780599" cy="439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3028248"/>
            <a:ext cx="2041498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Formulation : Pour cela </a:t>
            </a:r>
            <a:r>
              <a:rPr lang="fr-FR" b="1" strike="sngStrike" dirty="0" smtClean="0">
                <a:solidFill>
                  <a:srgbClr val="D9D9D9"/>
                </a:solidFill>
              </a:rPr>
              <a:t>3</a:t>
            </a:r>
            <a:r>
              <a:rPr lang="fr-FR" dirty="0" smtClean="0">
                <a:solidFill>
                  <a:srgbClr val="D9D9D9"/>
                </a:solidFill>
              </a:rPr>
              <a:t> </a:t>
            </a:r>
            <a:r>
              <a:rPr lang="fr-FR" b="1" u="sng" dirty="0" smtClean="0">
                <a:solidFill>
                  <a:srgbClr val="D9D9D9"/>
                </a:solidFill>
              </a:rPr>
              <a:t>4</a:t>
            </a:r>
            <a:r>
              <a:rPr lang="fr-FR" dirty="0" smtClean="0">
                <a:solidFill>
                  <a:srgbClr val="D9D9D9"/>
                </a:solidFill>
              </a:rPr>
              <a:t> styles…</a:t>
            </a:r>
          </a:p>
          <a:p>
            <a:endParaRPr lang="fr-FR" dirty="0">
              <a:solidFill>
                <a:srgbClr val="D9D9D9"/>
              </a:solidFill>
            </a:endParaRPr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>
            <a:off x="3745064" y="3397580"/>
            <a:ext cx="3047337" cy="3693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miley Face 12"/>
          <p:cNvSpPr/>
          <p:nvPr/>
        </p:nvSpPr>
        <p:spPr bwMode="auto">
          <a:xfrm>
            <a:off x="6649058" y="274156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446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12" y="1137037"/>
            <a:ext cx="4648917" cy="319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4526278" y="2296336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sp>
        <p:nvSpPr>
          <p:cNvPr id="3" name="Accolade fermante 2"/>
          <p:cNvSpPr/>
          <p:nvPr/>
        </p:nvSpPr>
        <p:spPr bwMode="auto">
          <a:xfrm>
            <a:off x="3975652" y="1423283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35" y="2676432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395288" y="4785095"/>
            <a:ext cx="407797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Faire un zoom sur </a:t>
            </a:r>
            <a:r>
              <a:rPr lang="fr-FR" dirty="0">
                <a:solidFill>
                  <a:srgbClr val="D9D9D9"/>
                </a:solidFill>
              </a:rPr>
              <a:t>la taille </a:t>
            </a:r>
            <a:r>
              <a:rPr lang="fr-FR" dirty="0" smtClean="0">
                <a:solidFill>
                  <a:srgbClr val="D9D9D9"/>
                </a:solidFill>
              </a:rPr>
              <a:t>minimale </a:t>
            </a:r>
            <a:r>
              <a:rPr lang="fr-FR" dirty="0">
                <a:solidFill>
                  <a:srgbClr val="D9D9D9"/>
                </a:solidFill>
              </a:rPr>
              <a:t>à respecter pour </a:t>
            </a:r>
            <a:r>
              <a:rPr lang="fr-FR" dirty="0" smtClean="0">
                <a:solidFill>
                  <a:srgbClr val="D9D9D9"/>
                </a:solidFill>
              </a:rPr>
              <a:t>un </a:t>
            </a:r>
            <a:r>
              <a:rPr lang="fr-FR" dirty="0" err="1" smtClean="0">
                <a:solidFill>
                  <a:srgbClr val="D9D9D9"/>
                </a:solidFill>
              </a:rPr>
              <a:t>picto</a:t>
            </a:r>
            <a:r>
              <a:rPr lang="fr-FR" dirty="0" smtClean="0">
                <a:solidFill>
                  <a:srgbClr val="D9D9D9"/>
                </a:solidFill>
              </a:rPr>
              <a:t> cliquable (utilisation </a:t>
            </a:r>
            <a:r>
              <a:rPr lang="fr-FR" dirty="0">
                <a:solidFill>
                  <a:srgbClr val="D9D9D9"/>
                </a:solidFill>
              </a:rPr>
              <a:t>plus aisée en mode </a:t>
            </a:r>
            <a:r>
              <a:rPr lang="fr-FR" dirty="0" smtClean="0">
                <a:solidFill>
                  <a:srgbClr val="D9D9D9"/>
                </a:solidFill>
              </a:rPr>
              <a:t>tactile) : 32x32 px</a:t>
            </a:r>
            <a:endParaRPr lang="fr-FR" dirty="0">
              <a:solidFill>
                <a:srgbClr val="D9D9D9"/>
              </a:solidFill>
            </a:endParaRPr>
          </a:p>
          <a:p>
            <a:endParaRPr lang="fr-FR" dirty="0">
              <a:solidFill>
                <a:srgbClr val="D9D9D9"/>
              </a:solidFill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2363089" y="482113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98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1"/>
          <a:stretch/>
        </p:blipFill>
        <p:spPr bwMode="auto">
          <a:xfrm>
            <a:off x="156947" y="931218"/>
            <a:ext cx="5711611" cy="26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6164248" y="1056325"/>
            <a:ext cx="2041498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A supprimer et remplacer par la règle définie en atelier </a:t>
            </a:r>
            <a:r>
              <a:rPr lang="fr-FR" dirty="0">
                <a:solidFill>
                  <a:srgbClr val="D9D9D9"/>
                </a:solidFill>
              </a:rPr>
              <a:t>: </a:t>
            </a:r>
            <a:endParaRPr lang="fr-FR" dirty="0" smtClean="0">
              <a:solidFill>
                <a:srgbClr val="D9D9D9"/>
              </a:solidFill>
            </a:endParaRPr>
          </a:p>
          <a:p>
            <a:r>
              <a:rPr lang="fr-FR" dirty="0" smtClean="0">
                <a:solidFill>
                  <a:srgbClr val="D9D9D9"/>
                </a:solidFill>
              </a:rPr>
              <a:t>Desktop </a:t>
            </a:r>
            <a:r>
              <a:rPr lang="fr-FR" dirty="0">
                <a:solidFill>
                  <a:srgbClr val="D9D9D9"/>
                </a:solidFill>
              </a:rPr>
              <a:t>: Boutons de taille min 150px et, si le libellé est plus long, taille du libellé + 20 px. </a:t>
            </a:r>
            <a:endParaRPr lang="en-US" dirty="0">
              <a:solidFill>
                <a:srgbClr val="D9D9D9"/>
              </a:solidFill>
            </a:endParaRPr>
          </a:p>
          <a:p>
            <a:r>
              <a:rPr lang="fr-FR" dirty="0">
                <a:solidFill>
                  <a:srgbClr val="D9D9D9"/>
                </a:solidFill>
              </a:rPr>
              <a:t>Smartphone : Taille des boutons proportionnelle à la largeur du smartphone</a:t>
            </a:r>
            <a:endParaRPr lang="en-US" dirty="0">
              <a:solidFill>
                <a:srgbClr val="D9D9D9"/>
              </a:solidFill>
            </a:endParaRPr>
          </a:p>
          <a:p>
            <a:endParaRPr lang="fr-FR" dirty="0" smtClean="0">
              <a:solidFill>
                <a:srgbClr val="D9D9D9"/>
              </a:solidFill>
            </a:endParaRPr>
          </a:p>
          <a:p>
            <a:endParaRPr lang="fr-FR" dirty="0">
              <a:solidFill>
                <a:srgbClr val="D9D9D9"/>
              </a:solidFill>
            </a:endParaRPr>
          </a:p>
        </p:txBody>
      </p:sp>
      <p:cxnSp>
        <p:nvCxnSpPr>
          <p:cNvPr id="14" name="Connecteur droit avec flèche 13"/>
          <p:cNvCxnSpPr>
            <a:stCxn id="13" idx="1"/>
          </p:cNvCxnSpPr>
          <p:nvPr/>
        </p:nvCxnSpPr>
        <p:spPr bwMode="auto">
          <a:xfrm flipH="1">
            <a:off x="3212327" y="2395153"/>
            <a:ext cx="2951921" cy="9762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34" y="3525837"/>
            <a:ext cx="4624388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ccolade fermante 16"/>
          <p:cNvSpPr/>
          <p:nvPr/>
        </p:nvSpPr>
        <p:spPr bwMode="auto">
          <a:xfrm>
            <a:off x="4810542" y="3554234"/>
            <a:ext cx="357809" cy="2560320"/>
          </a:xfrm>
          <a:prstGeom prst="rightBrac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73702" y="4655442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 décider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GT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 bwMode="auto">
          <a:xfrm flipV="1">
            <a:off x="156947" y="3427012"/>
            <a:ext cx="8613342" cy="238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6744589" y="931218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17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479618" y="4498040"/>
            <a:ext cx="3472180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Ortho / formulation : </a:t>
            </a:r>
          </a:p>
          <a:p>
            <a:r>
              <a:rPr lang="fr-FR" dirty="0" smtClean="0">
                <a:solidFill>
                  <a:srgbClr val="D9D9D9"/>
                </a:solidFill>
              </a:rPr>
              <a:t>Sur smartphone </a:t>
            </a:r>
            <a:r>
              <a:rPr lang="fr-FR" b="1" u="sng" dirty="0" smtClean="0">
                <a:solidFill>
                  <a:srgbClr val="D9D9D9"/>
                </a:solidFill>
              </a:rPr>
              <a:t>et tablette portrait</a:t>
            </a:r>
          </a:p>
          <a:p>
            <a:r>
              <a:rPr lang="fr-FR" dirty="0" smtClean="0">
                <a:solidFill>
                  <a:srgbClr val="D9D9D9"/>
                </a:solidFill>
              </a:rPr>
              <a:t>secondaire</a:t>
            </a:r>
            <a:r>
              <a:rPr lang="fr-FR" b="1" u="sng" dirty="0" smtClean="0">
                <a:solidFill>
                  <a:srgbClr val="D9D9D9"/>
                </a:solidFill>
              </a:rPr>
              <a:t>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0" y="1135838"/>
            <a:ext cx="6572000" cy="333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 bwMode="auto">
          <a:xfrm flipV="1">
            <a:off x="684213" y="2544417"/>
            <a:ext cx="142875" cy="195362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479617" y="5236704"/>
            <a:ext cx="298715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Formulation : </a:t>
            </a:r>
            <a:r>
              <a:rPr lang="fr-FR" b="1" strike="sngStrike" dirty="0" smtClean="0">
                <a:solidFill>
                  <a:srgbClr val="D9D9D9"/>
                </a:solidFill>
              </a:rPr>
              <a:t>grande</a:t>
            </a:r>
            <a:r>
              <a:rPr lang="fr-FR" dirty="0" smtClean="0">
                <a:solidFill>
                  <a:srgbClr val="D9D9D9"/>
                </a:solidFill>
              </a:rPr>
              <a:t> tablette </a:t>
            </a:r>
            <a:r>
              <a:rPr lang="fr-FR" b="1" u="sng" dirty="0" smtClean="0">
                <a:solidFill>
                  <a:srgbClr val="D9D9D9"/>
                </a:solidFill>
              </a:rPr>
              <a:t>paysage</a:t>
            </a:r>
          </a:p>
          <a:p>
            <a:endParaRPr lang="fr-FR" dirty="0">
              <a:solidFill>
                <a:srgbClr val="D9D9D9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V="1">
            <a:off x="395288" y="3490623"/>
            <a:ext cx="84330" cy="188445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15"/>
          <p:cNvSpPr txBox="1"/>
          <p:nvPr/>
        </p:nvSpPr>
        <p:spPr>
          <a:xfrm>
            <a:off x="4367806" y="4498040"/>
            <a:ext cx="347218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Faire un paragraphe à part sur le cadrage des boutons : centré par rapport à la zone ?</a:t>
            </a:r>
          </a:p>
          <a:p>
            <a:r>
              <a:rPr lang="fr-FR" b="1" u="sng" dirty="0" smtClean="0">
                <a:solidFill>
                  <a:srgbClr val="D9D9D9"/>
                </a:solidFill>
              </a:rPr>
              <a:t>Sur desktop et tablette paysage : Centrés par rapport au bloc ou à la zone utile</a:t>
            </a:r>
          </a:p>
          <a:p>
            <a:r>
              <a:rPr lang="fr-FR" b="1" u="sng" dirty="0" smtClean="0">
                <a:solidFill>
                  <a:srgbClr val="D9D9D9"/>
                </a:solidFill>
              </a:rPr>
              <a:t>Sur smartphone et tablette portrait : Centrés par rapport à la largeur du </a:t>
            </a:r>
            <a:r>
              <a:rPr lang="fr-FR" b="1" u="sng" dirty="0" err="1" smtClean="0">
                <a:solidFill>
                  <a:srgbClr val="D9D9D9"/>
                </a:solidFill>
              </a:rPr>
              <a:t>device</a:t>
            </a:r>
            <a:endParaRPr lang="fr-FR" b="1" u="sng" dirty="0" smtClean="0">
              <a:solidFill>
                <a:srgbClr val="D9D9D9"/>
              </a:solidFill>
            </a:endParaRPr>
          </a:p>
        </p:txBody>
      </p:sp>
      <p:sp>
        <p:nvSpPr>
          <p:cNvPr id="11" name="Smiley Face 10"/>
          <p:cNvSpPr/>
          <p:nvPr/>
        </p:nvSpPr>
        <p:spPr bwMode="auto">
          <a:xfrm>
            <a:off x="5817489" y="4467434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4" name="Smiley Face 13"/>
          <p:cNvSpPr/>
          <p:nvPr/>
        </p:nvSpPr>
        <p:spPr bwMode="auto">
          <a:xfrm>
            <a:off x="953389" y="4467434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429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</a:t>
            </a:r>
            <a:endParaRPr lang="fr-FR" alt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5288" y="1078979"/>
            <a:ext cx="774684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focus sur le comportement des boutons dans un formulaire de saisie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77078" y="1536174"/>
            <a:ext cx="6380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latin typeface="Arial Narrow" panose="020B0606020202030204" pitchFamily="34" charset="0"/>
              </a:rPr>
              <a:t>Une ergonomie différente proposée entre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et NFI :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</a:t>
            </a:r>
            <a:r>
              <a:rPr lang="fr-FR" sz="1400" dirty="0" err="1">
                <a:latin typeface="Arial Narrow" panose="020B0606020202030204" pitchFamily="34" charset="0"/>
              </a:rPr>
              <a:t>i-BP</a:t>
            </a:r>
            <a:r>
              <a:rPr lang="fr-FR" sz="1400" dirty="0">
                <a:latin typeface="Arial Narrow" panose="020B0606020202030204" pitchFamily="34" charset="0"/>
              </a:rPr>
              <a:t> : gestion des messages d'erreur au fil de l'eau et bouton d'action inactif tant que pas OK</a:t>
            </a:r>
            <a:br>
              <a:rPr lang="fr-FR" sz="1400" dirty="0">
                <a:latin typeface="Arial Narrow" panose="020B0606020202030204" pitchFamily="34" charset="0"/>
              </a:rPr>
            </a:br>
            <a:r>
              <a:rPr lang="fr-FR" sz="1400" dirty="0">
                <a:latin typeface="Arial Narrow" panose="020B0606020202030204" pitchFamily="34" charset="0"/>
              </a:rPr>
              <a:t>- NFI : bouton toujours actif et gestion des messages d'erreur à validation de la </a:t>
            </a:r>
            <a:r>
              <a:rPr lang="fr-FR" sz="1400" dirty="0" smtClean="0">
                <a:latin typeface="Arial Narrow" panose="020B0606020202030204" pitchFamily="34" charset="0"/>
              </a:rPr>
              <a:t>page</a:t>
            </a:r>
          </a:p>
          <a:p>
            <a:endParaRPr lang="fr-FR" sz="1400" dirty="0">
              <a:latin typeface="Arial Narrow" panose="020B0606020202030204" pitchFamily="34" charset="0"/>
            </a:endParaRPr>
          </a:p>
          <a:p>
            <a:endParaRPr lang="fr-FR" sz="1400" dirty="0" smtClean="0">
              <a:latin typeface="Arial Narrow" panose="020B0606020202030204" pitchFamily="34" charset="0"/>
            </a:endParaRPr>
          </a:p>
          <a:p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Préco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à définir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GT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endParaRPr lang="fr-FR" sz="14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8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0524"/>
            <a:ext cx="6414694" cy="516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27893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3956647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fr-FR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93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0702"/>
            <a:ext cx="5582771" cy="46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138530" y="1930342"/>
            <a:ext cx="2820726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Les 5 états de chaque bouton ne sont pas déclinés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4" name="Connecteur droit avec flèche 13"/>
          <p:cNvCxnSpPr>
            <a:stCxn id="12" idx="1"/>
          </p:cNvCxnSpPr>
          <p:nvPr/>
        </p:nvCxnSpPr>
        <p:spPr bwMode="auto">
          <a:xfrm flipH="1">
            <a:off x="2997642" y="2191952"/>
            <a:ext cx="2140888" cy="2650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5138530" y="2726881"/>
            <a:ext cx="274916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Aligner les </a:t>
            </a:r>
            <a:r>
              <a:rPr lang="fr-FR" dirty="0" err="1" smtClean="0">
                <a:solidFill>
                  <a:srgbClr val="D9D9D9"/>
                </a:solidFill>
              </a:rPr>
              <a:t>pictos</a:t>
            </a:r>
            <a:r>
              <a:rPr lang="fr-FR" dirty="0" smtClean="0">
                <a:solidFill>
                  <a:srgbClr val="D9D9D9"/>
                </a:solidFill>
              </a:rPr>
              <a:t> et les libellés</a:t>
            </a:r>
            <a:endParaRPr lang="en-US" b="1" u="sng" dirty="0">
              <a:solidFill>
                <a:srgbClr val="D9D9D9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flipH="1">
            <a:off x="2862470" y="2902157"/>
            <a:ext cx="2276060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4068086" y="3034658"/>
            <a:ext cx="1070444" cy="234035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Smiley Face 10"/>
          <p:cNvSpPr/>
          <p:nvPr/>
        </p:nvSpPr>
        <p:spPr bwMode="auto">
          <a:xfrm>
            <a:off x="5817489" y="2747972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8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38253"/>
            <a:ext cx="5727216" cy="47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Boutons Caisse d’épargne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792401" y="5014170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Toute la page est à valider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254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1" y="970060"/>
            <a:ext cx="6340654" cy="559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383527" y="3132815"/>
            <a:ext cx="5408874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Ortho : Retour à la ligne intempestif</a:t>
            </a:r>
            <a:endParaRPr lang="en-US" b="1" u="sng" dirty="0">
              <a:solidFill>
                <a:srgbClr val="D9D9D9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792401" y="4490950"/>
            <a:ext cx="20414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Ortho : </a:t>
            </a:r>
            <a:r>
              <a:rPr lang="fr-FR" b="1" strike="sngStrike" dirty="0" err="1" smtClean="0">
                <a:solidFill>
                  <a:srgbClr val="D9D9D9"/>
                </a:solidFill>
              </a:rPr>
              <a:t>V</a:t>
            </a:r>
            <a:r>
              <a:rPr lang="fr-FR" b="1" u="sng" dirty="0" err="1" smtClean="0">
                <a:solidFill>
                  <a:srgbClr val="D9D9D9"/>
                </a:solidFill>
              </a:rPr>
              <a:t>v</a:t>
            </a:r>
            <a:r>
              <a:rPr lang="fr-FR" dirty="0" err="1" smtClean="0">
                <a:solidFill>
                  <a:srgbClr val="D9D9D9"/>
                </a:solidFill>
              </a:rPr>
              <a:t>ous</a:t>
            </a:r>
            <a:endParaRPr lang="en-US" b="1" u="sng" dirty="0">
              <a:solidFill>
                <a:srgbClr val="D9D9D9"/>
              </a:solidFill>
            </a:endParaRPr>
          </a:p>
        </p:txBody>
      </p:sp>
      <p:cxnSp>
        <p:nvCxnSpPr>
          <p:cNvPr id="15" name="Connecteur droit avec flèche 14"/>
          <p:cNvCxnSpPr/>
          <p:nvPr/>
        </p:nvCxnSpPr>
        <p:spPr bwMode="auto">
          <a:xfrm flipH="1" flipV="1">
            <a:off x="1916264" y="4738602"/>
            <a:ext cx="4876137" cy="1201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miley Face 12"/>
          <p:cNvSpPr/>
          <p:nvPr/>
        </p:nvSpPr>
        <p:spPr bwMode="auto">
          <a:xfrm>
            <a:off x="7785989" y="3132815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  <p:sp>
        <p:nvSpPr>
          <p:cNvPr id="16" name="Smiley Face 15"/>
          <p:cNvSpPr/>
          <p:nvPr/>
        </p:nvSpPr>
        <p:spPr bwMode="auto">
          <a:xfrm>
            <a:off x="7341489" y="4750618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0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6" y="1049572"/>
            <a:ext cx="6166317" cy="238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69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cxnSp>
        <p:nvCxnSpPr>
          <p:cNvPr id="11" name="Connecteur droit avec flèche 10"/>
          <p:cNvCxnSpPr>
            <a:stCxn id="12" idx="1"/>
          </p:cNvCxnSpPr>
          <p:nvPr/>
        </p:nvCxnSpPr>
        <p:spPr bwMode="auto">
          <a:xfrm flipH="1" flipV="1">
            <a:off x="1693628" y="2241381"/>
            <a:ext cx="5098773" cy="90345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ZoneTexte 11"/>
          <p:cNvSpPr txBox="1"/>
          <p:nvPr/>
        </p:nvSpPr>
        <p:spPr>
          <a:xfrm>
            <a:off x="6792401" y="2883221"/>
            <a:ext cx="204149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Aligner le commentaire et l’exemple</a:t>
            </a:r>
            <a:endParaRPr lang="en-US" b="1" u="sng" dirty="0">
              <a:solidFill>
                <a:srgbClr val="D9D9D9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4905955" y="2431496"/>
            <a:ext cx="1886447" cy="45172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Smiley Face 12"/>
          <p:cNvSpPr/>
          <p:nvPr/>
        </p:nvSpPr>
        <p:spPr bwMode="auto">
          <a:xfrm>
            <a:off x="6998589" y="3406441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7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288" y="5041909"/>
            <a:ext cx="4865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Sommes-nous sûrs de l’utilité du téléchargement du format </a:t>
            </a:r>
            <a:r>
              <a:rPr lang="fr-FR" sz="1400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css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? </a:t>
            </a:r>
            <a:r>
              <a:rPr lang="fr-FR" sz="1400" dirty="0" smtClean="0">
                <a:solidFill>
                  <a:srgbClr val="FF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JT</a:t>
            </a:r>
            <a:endParaRPr lang="fr-FR" sz="1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8" name="Picture 2" descr="C:\Users\cieslakli\Documents\Guidelines\Points de ru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12364"/>
            <a:ext cx="7704856" cy="386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15" name="Connecteur droit avec flèche 14"/>
          <p:cNvCxnSpPr>
            <a:stCxn id="4" idx="1"/>
          </p:cNvCxnSpPr>
          <p:nvPr/>
        </p:nvCxnSpPr>
        <p:spPr bwMode="auto">
          <a:xfrm flipV="1">
            <a:off x="395288" y="1984549"/>
            <a:ext cx="1576638" cy="331897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ZoneTexte 8"/>
          <p:cNvSpPr txBox="1"/>
          <p:nvPr/>
        </p:nvSpPr>
        <p:spPr>
          <a:xfrm>
            <a:off x="5547733" y="5257352"/>
            <a:ext cx="318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Indiquer la bannière « Validé » sur ce chapitre</a:t>
            </a:r>
          </a:p>
        </p:txBody>
      </p:sp>
      <p:cxnSp>
        <p:nvCxnSpPr>
          <p:cNvPr id="11" name="Connecteur droit avec flèche 10"/>
          <p:cNvCxnSpPr/>
          <p:nvPr/>
        </p:nvCxnSpPr>
        <p:spPr bwMode="auto">
          <a:xfrm flipV="1">
            <a:off x="6732478" y="1439186"/>
            <a:ext cx="861018" cy="386433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8604250" y="5257352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1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196"/>
            <a:ext cx="6491194" cy="295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792401" y="2436307"/>
            <a:ext cx="2184622" cy="16004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On parle de 3 états et on montre 4 exemples… Préciser qu’il s’agit d’exemples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Cot / C. NG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914400" y="2512612"/>
            <a:ext cx="5878003" cy="37061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 flipV="1">
            <a:off x="5772647" y="2436307"/>
            <a:ext cx="1019757" cy="16376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ZoneTexte 13"/>
          <p:cNvSpPr txBox="1"/>
          <p:nvPr/>
        </p:nvSpPr>
        <p:spPr>
          <a:xfrm>
            <a:off x="2542502" y="3698861"/>
            <a:ext cx="40779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Expliquer la signification de chaque état</a:t>
            </a:r>
          </a:p>
          <a:p>
            <a:endParaRPr lang="fr-FR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59" y="4078957"/>
            <a:ext cx="4169056" cy="1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76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7" y="1076076"/>
            <a:ext cx="6707038" cy="259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71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84212" y="4121983"/>
            <a:ext cx="5923321" cy="523220"/>
          </a:xfrm>
          <a:prstGeom prst="rect">
            <a:avLst/>
          </a:prstGeom>
          <a:ln>
            <a:solidFill>
              <a:srgbClr val="A6A6A6"/>
            </a:solidFill>
          </a:ln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Pas tout à fait d’accord avec la définition : Permet de choisir des valeurs de façon non exclusive</a:t>
            </a:r>
            <a:endParaRPr lang="en-US" b="1" u="sng" dirty="0">
              <a:solidFill>
                <a:srgbClr val="D9D9D9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H="1" flipV="1">
            <a:off x="684213" y="2146852"/>
            <a:ext cx="142875" cy="197513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645203"/>
            <a:ext cx="3940036" cy="125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4335324" y="4797603"/>
            <a:ext cx="2391479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Préciser qu’il s’agit d’un exemple</a:t>
            </a:r>
          </a:p>
          <a:p>
            <a:r>
              <a:rPr lang="fr-FR" b="1" dirty="0">
                <a:solidFill>
                  <a:srgbClr val="FF0000"/>
                </a:solidFill>
              </a:rPr>
              <a:t>Pour l’état « erreur », préciser si le libellé est aussi en rouge ?</a:t>
            </a:r>
          </a:p>
          <a:p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 C. Cot / C. NG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b="1" u="sng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 flipH="1">
            <a:off x="3596099" y="4951491"/>
            <a:ext cx="733137" cy="30777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028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8" y="979997"/>
            <a:ext cx="5841373" cy="33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39750" y="4551353"/>
            <a:ext cx="592332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Donner une illustration générique (pas Caisse d’épargne)</a:t>
            </a:r>
            <a:endParaRPr lang="en-US" b="1" u="sng" dirty="0">
              <a:solidFill>
                <a:srgbClr val="D9D9D9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2321781" y="2202512"/>
            <a:ext cx="127221" cy="234884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160" y="2925009"/>
            <a:ext cx="2468589" cy="74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39751" y="5068192"/>
            <a:ext cx="302243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D9D9D9"/>
                </a:solidFill>
              </a:rPr>
              <a:t>Préciser les « états » de la liste déroulante</a:t>
            </a:r>
            <a:endParaRPr lang="en-US" b="1" u="sng" dirty="0">
              <a:solidFill>
                <a:srgbClr val="D9D9D9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06" y="4890934"/>
            <a:ext cx="3118775" cy="99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miley Face 10"/>
          <p:cNvSpPr/>
          <p:nvPr/>
        </p:nvSpPr>
        <p:spPr bwMode="auto">
          <a:xfrm>
            <a:off x="1435989" y="4838483"/>
            <a:ext cx="286686" cy="286686"/>
          </a:xfrm>
          <a:prstGeom prst="smileyFace">
            <a:avLst>
              <a:gd name="adj" fmla="val 4653"/>
            </a:avLst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5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73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86401" y="1097279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Remplacer par « bloc rétractable » dans le Paragraphe générique</a:t>
            </a:r>
            <a:endParaRPr lang="en-US" b="1" u="sng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5" y="1097279"/>
            <a:ext cx="5057771" cy="1491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486400" y="2978862"/>
            <a:ext cx="333025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 dans le Paragraphe générique</a:t>
            </a:r>
            <a:endParaRPr lang="en-US" b="1" u="sng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242311" y="2885500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3188473" y="3180522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2" y="3240472"/>
            <a:ext cx="2297928" cy="90480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/>
        </p:nvCxnSpPr>
        <p:spPr bwMode="auto">
          <a:xfrm>
            <a:off x="319391" y="1097279"/>
            <a:ext cx="1432068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 flipH="1">
            <a:off x="279528" y="1097279"/>
            <a:ext cx="1471931" cy="38961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>
            <a:stCxn id="12" idx="1"/>
          </p:cNvCxnSpPr>
          <p:nvPr/>
        </p:nvCxnSpPr>
        <p:spPr bwMode="auto">
          <a:xfrm flipH="1" flipV="1">
            <a:off x="1645921" y="1292086"/>
            <a:ext cx="3840480" cy="6680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A6A6A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01864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61" y="933306"/>
            <a:ext cx="6101601" cy="4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486400" y="2978862"/>
            <a:ext cx="256827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Décliner chaque état du composant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>
            <a:off x="3188474" y="3240472"/>
            <a:ext cx="2297926" cy="119635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959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71206" y="3797814"/>
            <a:ext cx="25682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Décliner chaque état du composant :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Coché, erreur…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379304" y="2520564"/>
            <a:ext cx="2591902" cy="16465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42" y="1179151"/>
            <a:ext cx="5565464" cy="210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164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93" y="3540259"/>
            <a:ext cx="5345319" cy="263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" y="1039956"/>
            <a:ext cx="5268650" cy="225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575729" y="3718301"/>
            <a:ext cx="2568271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Décliner chaque état du composant :</a:t>
            </a:r>
          </a:p>
          <a:p>
            <a:r>
              <a:rPr lang="fr-FR" b="1" u="sng" dirty="0" smtClean="0">
                <a:solidFill>
                  <a:srgbClr val="FF0000"/>
                </a:solidFill>
              </a:rPr>
              <a:t>Coché, erreur…</a:t>
            </a:r>
          </a:p>
          <a:p>
            <a:r>
              <a:rPr lang="en-US" b="1" u="sng" dirty="0">
                <a:solidFill>
                  <a:srgbClr val="FF0000"/>
                </a:solidFill>
              </a:rPr>
              <a:t>C.Cot</a:t>
            </a:r>
            <a:endParaRPr lang="fr-FR" b="1" u="sng" dirty="0" smtClean="0">
              <a:solidFill>
                <a:srgbClr val="FF0000"/>
              </a:solidFill>
            </a:endParaRPr>
          </a:p>
        </p:txBody>
      </p:sp>
      <p:cxnSp>
        <p:nvCxnSpPr>
          <p:cNvPr id="17" name="Connecteur droit avec flèche 16"/>
          <p:cNvCxnSpPr>
            <a:stCxn id="9" idx="1"/>
          </p:cNvCxnSpPr>
          <p:nvPr/>
        </p:nvCxnSpPr>
        <p:spPr bwMode="auto">
          <a:xfrm flipH="1" flipV="1">
            <a:off x="3983827" y="2441051"/>
            <a:ext cx="2591902" cy="16465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>
            <a:stCxn id="9" idx="1"/>
          </p:cNvCxnSpPr>
          <p:nvPr/>
        </p:nvCxnSpPr>
        <p:spPr bwMode="auto">
          <a:xfrm flipH="1">
            <a:off x="5701085" y="4087633"/>
            <a:ext cx="874644" cy="947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Connecteur droit 4"/>
          <p:cNvCxnSpPr/>
          <p:nvPr/>
        </p:nvCxnSpPr>
        <p:spPr bwMode="auto">
          <a:xfrm>
            <a:off x="95416" y="3458817"/>
            <a:ext cx="5268650" cy="79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2624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Banque Populaire</a:t>
            </a:r>
            <a:endParaRPr lang="fr-FR" alt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414838" y="1630728"/>
            <a:ext cx="3330257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Ajouter le composant « bloc multiple » dans le Paragraphe générique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C.Cot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0" t="51972" r="12938" b="20725"/>
          <a:stretch/>
        </p:blipFill>
        <p:spPr bwMode="auto">
          <a:xfrm>
            <a:off x="170749" y="1537366"/>
            <a:ext cx="5140721" cy="216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Connecteur droit avec flèche 14"/>
          <p:cNvCxnSpPr>
            <a:stCxn id="12" idx="1"/>
          </p:cNvCxnSpPr>
          <p:nvPr/>
        </p:nvCxnSpPr>
        <p:spPr bwMode="auto">
          <a:xfrm flipH="1">
            <a:off x="3116910" y="2000060"/>
            <a:ext cx="2297928" cy="7970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64305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5877"/>
            <a:ext cx="6181818" cy="401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/>
          <p:cNvCxnSpPr>
            <a:stCxn id="22" idx="1"/>
          </p:cNvCxnSpPr>
          <p:nvPr/>
        </p:nvCxnSpPr>
        <p:spPr bwMode="auto">
          <a:xfrm flipH="1" flipV="1">
            <a:off x="1534603" y="2081339"/>
            <a:ext cx="5257798" cy="149438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ZoneTexte 21"/>
          <p:cNvSpPr txBox="1"/>
          <p:nvPr/>
        </p:nvSpPr>
        <p:spPr>
          <a:xfrm>
            <a:off x="6792401" y="2883221"/>
            <a:ext cx="2041498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>
                <a:solidFill>
                  <a:srgbClr val="FF0000"/>
                </a:solidFill>
              </a:rPr>
              <a:t>Est-ce utile de proposer le téléchargement de la charte tablette à cet endroit ? De plus, certains éléments sont faux (radio boutons par ex)</a:t>
            </a:r>
            <a:r>
              <a:rPr lang="fr-F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C. NG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7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79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72063"/>
            <a:ext cx="6035662" cy="145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84213" y="3185563"/>
            <a:ext cx="5746737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Décliner chaque état du composant :</a:t>
            </a:r>
          </a:p>
          <a:p>
            <a:r>
              <a:rPr lang="fr-FR" b="1" u="sng" dirty="0" smtClean="0"/>
              <a:t>Coché, erreur…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31891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259120"/>
            <a:ext cx="34690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Afin d’être cohérent avec les phrases du dessus, il faut modifier les intervalles pour que toutes les tailles soient prises en compte (</a:t>
            </a: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yc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les bornes): 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min =  320 &lt;768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768&lt;992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992&lt;1200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1200 = max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A confirmer pat TM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Ortho :</a:t>
            </a:r>
          </a:p>
          <a:p>
            <a:pPr marL="0" indent="0">
              <a:buNone/>
            </a:pPr>
            <a:r>
              <a:rPr lang="fr-FR" sz="1400" dirty="0" err="1" smtClean="0">
                <a:solidFill>
                  <a:srgbClr val="BFBFBF"/>
                </a:solidFill>
                <a:latin typeface="Arial Narrow" panose="020B0606020202030204" pitchFamily="34" charset="0"/>
              </a:rPr>
              <a:t>Breakpoints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 : Modifier en 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Points de rupture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gou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</a:t>
            </a: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tières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La grille peut être (sans le « - »)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Ces colonnes apporte</a:t>
            </a:r>
            <a:r>
              <a:rPr lang="fr-FR" sz="1400" b="1" u="sng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nt</a:t>
            </a: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2" t="7205"/>
          <a:stretch/>
        </p:blipFill>
        <p:spPr bwMode="auto">
          <a:xfrm>
            <a:off x="127222" y="978010"/>
            <a:ext cx="5082882" cy="407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necteur droit avec flèche 15"/>
          <p:cNvCxnSpPr/>
          <p:nvPr/>
        </p:nvCxnSpPr>
        <p:spPr bwMode="auto">
          <a:xfrm flipH="1">
            <a:off x="1224501" y="2289976"/>
            <a:ext cx="4118778" cy="72754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Connecteur droit avec flèche 18"/>
          <p:cNvCxnSpPr/>
          <p:nvPr/>
        </p:nvCxnSpPr>
        <p:spPr bwMode="auto">
          <a:xfrm flipH="1">
            <a:off x="2289978" y="4595854"/>
            <a:ext cx="305330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4500438" y="2846567"/>
            <a:ext cx="776954" cy="154255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 flipH="1" flipV="1">
            <a:off x="1017767" y="2751152"/>
            <a:ext cx="4259624" cy="14312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 flipH="1">
            <a:off x="3212327" y="4802588"/>
            <a:ext cx="2130953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Smiley Face 11"/>
          <p:cNvSpPr/>
          <p:nvPr/>
        </p:nvSpPr>
        <p:spPr bwMode="auto">
          <a:xfrm>
            <a:off x="7251126" y="30175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714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44" y="1144558"/>
            <a:ext cx="38862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80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Choix multiples Caisse d’épargne</a:t>
            </a:r>
            <a:endParaRPr lang="fr-FR" alt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414838" y="163072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le composant « bloc multiple »</a:t>
            </a:r>
            <a:endParaRPr lang="en-US" b="1" u="sng" dirty="0"/>
          </a:p>
        </p:txBody>
      </p:sp>
      <p:cxnSp>
        <p:nvCxnSpPr>
          <p:cNvPr id="12" name="Connecteur droit avec flèche 11"/>
          <p:cNvCxnSpPr/>
          <p:nvPr/>
        </p:nvCxnSpPr>
        <p:spPr bwMode="auto">
          <a:xfrm flipH="1">
            <a:off x="3116911" y="1832388"/>
            <a:ext cx="2297928" cy="5247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/>
          <p:nvPr/>
        </p:nvCxnSpPr>
        <p:spPr bwMode="auto">
          <a:xfrm flipH="1">
            <a:off x="3116910" y="1919784"/>
            <a:ext cx="2297928" cy="101252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18509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81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6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4896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82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Cas d’usage</a:t>
            </a:r>
            <a:endParaRPr lang="fr-FR" altLang="fr-F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17" y="993912"/>
            <a:ext cx="7529864" cy="4651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629523" y="5785048"/>
            <a:ext cx="333025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 mettre à jour (cas d’une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r>
              <a:rPr lang="fr-FR" dirty="0" smtClean="0"/>
              <a:t>…)</a:t>
            </a:r>
            <a:endParaRPr lang="en-US" b="1" u="sng" dirty="0"/>
          </a:p>
        </p:txBody>
      </p:sp>
      <p:cxnSp>
        <p:nvCxnSpPr>
          <p:cNvPr id="14" name="Connecteur droit avec flèche 13"/>
          <p:cNvCxnSpPr/>
          <p:nvPr/>
        </p:nvCxnSpPr>
        <p:spPr bwMode="auto">
          <a:xfrm flipH="1" flipV="1">
            <a:off x="4810539" y="4802588"/>
            <a:ext cx="818985" cy="1184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5602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F9AEC71-CE71-4AEF-B598-22F383FD02CC}" type="slidenum">
              <a:rPr lang="fr-FR" altLang="fr-FR" sz="800">
                <a:solidFill>
                  <a:schemeClr val="bg1"/>
                </a:solidFill>
              </a:rPr>
              <a:pPr/>
              <a:t>83</a:t>
            </a:fld>
            <a:endParaRPr lang="fr-FR" altLang="fr-FR" sz="800">
              <a:solidFill>
                <a:schemeClr val="bg1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/>
              <a:t>7</a:t>
            </a:r>
            <a:endParaRPr lang="fr-FR" altLang="fr-FR" dirty="0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Suggestions d’amélioration</a:t>
            </a:r>
            <a:endParaRPr lang="fr-FR" alt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197670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84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Bloc de formulaire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95288" y="948687"/>
            <a:ext cx="3835161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« Bloc de formulaire » :</a:t>
            </a:r>
          </a:p>
          <a:p>
            <a:r>
              <a:rPr lang="fr-FR" dirty="0" smtClean="0"/>
              <a:t>Définition, comment l’utiliser, </a:t>
            </a:r>
            <a:r>
              <a:rPr lang="fr-FR" dirty="0" err="1" smtClean="0"/>
              <a:t>précos</a:t>
            </a:r>
            <a:r>
              <a:rPr lang="fr-FR" dirty="0" smtClean="0"/>
              <a:t>, style…</a:t>
            </a:r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4312303" y="1103343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Extrait 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charte BP p.16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: </a:t>
            </a:r>
            <a:r>
              <a:rPr lang="fr-FR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Blocs 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de formulaire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Les blocs de formulaire se composent d’un titre, d’une zone de contenu. </a:t>
            </a:r>
          </a:p>
          <a:p>
            <a:r>
              <a:rPr lang="fr-FR" sz="1100" dirty="0">
                <a:solidFill>
                  <a:srgbClr val="000000"/>
                </a:solidFill>
                <a:latin typeface="Calibri" panose="020F0502020204030204" pitchFamily="34" charset="0"/>
              </a:rPr>
              <a:t>Utilisez les blocs de formulaire pour regrouper les informations de même nature afin d’en faciliter la lecture.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67" y="3024664"/>
            <a:ext cx="1592463" cy="240554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161" y="1715377"/>
            <a:ext cx="1487833" cy="41841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7176" y="3351627"/>
            <a:ext cx="1969253" cy="19411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4344699" y="2043755"/>
            <a:ext cx="2832768" cy="104613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Un bloc est-il symbolisé graphiquement par un aplat blanc? Si oui, quid de la page </a:t>
            </a:r>
            <a:r>
              <a:rPr lang="fr-FR" sz="900" dirty="0" smtClean="0"/>
              <a:t>Mes i</a:t>
            </a: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nformations où se trouve 3 sous-blocs?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OU un bloc est symbolisé par un titre, un contenu sans tenir compte de cet aplat blanc? A Préciser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absolument. </a:t>
            </a:r>
            <a:r>
              <a:rPr kumimoji="0" lang="fr-FR" sz="9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Confusant</a:t>
            </a:r>
            <a:r>
              <a:rPr kumimoji="0" lang="fr-FR" sz="9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 pour les développeurs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67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9" y="2210081"/>
            <a:ext cx="3565531" cy="282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85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Styles / Typographies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paragraphe sur :</a:t>
            </a:r>
          </a:p>
          <a:p>
            <a:r>
              <a:rPr lang="fr-FR" dirty="0" smtClean="0"/>
              <a:t>Les cas d’usage des polices (titres etc.)</a:t>
            </a:r>
            <a:endParaRPr lang="fr-FR" dirty="0"/>
          </a:p>
          <a:p>
            <a:r>
              <a:rPr lang="fr-FR" dirty="0" smtClean="0"/>
              <a:t>la taille des polices utilisées : Texte simple, titres etc.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1437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86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4971842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Préparer l’interface pour accueillir les exemples de </a:t>
            </a:r>
            <a:r>
              <a:rPr lang="fr-FR" dirty="0" err="1" smtClean="0"/>
              <a:t>popin</a:t>
            </a:r>
            <a:r>
              <a:rPr lang="fr-FR" dirty="0" smtClean="0"/>
              <a:t> en </a:t>
            </a:r>
            <a:r>
              <a:rPr lang="fr-FR" dirty="0" err="1" smtClean="0"/>
              <a:t>reroutage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</a:t>
            </a:r>
            <a:r>
              <a:rPr lang="fr-FR" altLang="fr-FR" dirty="0" err="1" smtClean="0"/>
              <a:t>Popin</a:t>
            </a:r>
            <a:r>
              <a:rPr lang="fr-FR" altLang="fr-FR" dirty="0" smtClean="0"/>
              <a:t> Banque populaire et Caisse d’épargne</a:t>
            </a:r>
            <a:endParaRPr lang="fr-FR" alt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4211" y="1311075"/>
            <a:ext cx="673435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b="1" u="sng" dirty="0" smtClean="0"/>
              <a:t>Exemple </a:t>
            </a:r>
            <a:r>
              <a:rPr lang="fr-FR" b="1" u="sng" dirty="0" err="1" smtClean="0"/>
              <a:t>Popin</a:t>
            </a:r>
            <a:r>
              <a:rPr lang="fr-FR" b="1" u="sng" dirty="0" smtClean="0"/>
              <a:t> d’action BP en </a:t>
            </a:r>
            <a:r>
              <a:rPr lang="fr-FR" b="1" u="sng" dirty="0" err="1" smtClean="0"/>
              <a:t>reroutage</a:t>
            </a:r>
            <a:r>
              <a:rPr lang="fr-FR" b="1" u="sng" dirty="0" smtClean="0"/>
              <a:t> avec zone </a:t>
            </a:r>
            <a:r>
              <a:rPr lang="fr-FR" b="1" u="sng" dirty="0" err="1" smtClean="0"/>
              <a:t>servicielle</a:t>
            </a:r>
            <a:r>
              <a:rPr lang="fr-FR" b="1" u="sng" dirty="0" smtClean="0"/>
              <a:t> sur desktop / Tablette paysage</a:t>
            </a:r>
            <a:endParaRPr lang="en-US" b="1" u="sng" dirty="0"/>
          </a:p>
        </p:txBody>
      </p:sp>
      <p:pic>
        <p:nvPicPr>
          <p:cNvPr id="11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8" y="1950751"/>
            <a:ext cx="2497298" cy="325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98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87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ou messages d’information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25840"/>
            <a:ext cx="305752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" y="1613411"/>
            <a:ext cx="30194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86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88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95288" y="1048373"/>
            <a:ext cx="6418980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indent="0">
              <a:buNone/>
              <a:defRPr sz="1400"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Ajouter un composant concernant les messages d’erreur technique pour chaque </a:t>
            </a:r>
            <a:r>
              <a:rPr lang="fr-FR" dirty="0" err="1" smtClean="0"/>
              <a:t>device</a:t>
            </a:r>
            <a:endParaRPr lang="en-US" b="1" u="sng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58332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Composants / Messages</a:t>
            </a:r>
            <a:endParaRPr lang="fr-FR" alt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6" t="24186" r="17611" b="1579"/>
          <a:stretch/>
        </p:blipFill>
        <p:spPr bwMode="auto">
          <a:xfrm>
            <a:off x="469126" y="1542552"/>
            <a:ext cx="2584175" cy="422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6" y="1664806"/>
            <a:ext cx="2849423" cy="409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0" t="25134" r="38858" b="18274"/>
          <a:stretch/>
        </p:blipFill>
        <p:spPr bwMode="auto">
          <a:xfrm>
            <a:off x="882995" y="1411355"/>
            <a:ext cx="3106315" cy="27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7E32D3D-71D3-4274-BBE3-F501109E0274}" type="slidenum">
              <a:rPr lang="fr-FR" altLang="fr-FR" sz="800">
                <a:solidFill>
                  <a:srgbClr val="FFFFFF"/>
                </a:solidFill>
              </a:rPr>
              <a:pPr/>
              <a:t>9</a:t>
            </a:fld>
            <a:endParaRPr lang="fr-FR" altLang="fr-FR" sz="80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77390" y="1394287"/>
            <a:ext cx="3469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</a:rPr>
              <a:t>Ce paragraphe est-il utile dans cette page ?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BFBFB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 TM/JT</a:t>
            </a:r>
            <a:endParaRPr lang="fr-FR" sz="1400" dirty="0" smtClean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fr-FR" sz="1400" dirty="0">
              <a:solidFill>
                <a:srgbClr val="BFBFB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27088" y="6092825"/>
            <a:ext cx="331311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bg1"/>
                </a:solidFill>
              </a:defRPr>
            </a:lvl1pPr>
          </a:lstStyle>
          <a:p>
            <a:r>
              <a:rPr lang="fr-FR" altLang="fr-FR" dirty="0" smtClean="0"/>
              <a:t>Corrections du livrable fonctionnel</a:t>
            </a:r>
            <a:endParaRPr lang="fr-FR" altLang="fr-FR" dirty="0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064500" cy="495300"/>
          </a:xfrm>
        </p:spPr>
        <p:txBody>
          <a:bodyPr/>
          <a:lstStyle/>
          <a:p>
            <a:r>
              <a:rPr lang="fr-FR" altLang="fr-FR" dirty="0" smtClean="0"/>
              <a:t>Disposition / Points de rupture</a:t>
            </a:r>
            <a:endParaRPr lang="fr-FR" altLang="fr-FR" dirty="0"/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 flipV="1">
            <a:off x="3156668" y="1701579"/>
            <a:ext cx="1956021" cy="5327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Smiley Face 7"/>
          <p:cNvSpPr/>
          <p:nvPr/>
        </p:nvSpPr>
        <p:spPr bwMode="auto">
          <a:xfrm>
            <a:off x="6050399" y="2350020"/>
            <a:ext cx="286686" cy="286686"/>
          </a:xfrm>
          <a:prstGeom prst="smileyFace">
            <a:avLst/>
          </a:prstGeom>
          <a:solidFill>
            <a:srgbClr val="8CBD48"/>
          </a:solidFill>
          <a:ln w="9525" cap="flat" cmpd="sng" algn="ctr">
            <a:solidFill>
              <a:srgbClr val="F1F1F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8CBD48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3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mmaire">
  <a:themeElements>
    <a:clrScheme name="Sommai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Sommai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ommai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OSI- Aplat">
  <a:themeElements>
    <a:clrScheme name="Texte courant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Texte coura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exte courant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Intertitre">
  <a:themeElements>
    <a:clrScheme name="Intertitre 1">
      <a:dk1>
        <a:srgbClr val="571E74"/>
      </a:dk1>
      <a:lt1>
        <a:srgbClr val="FFFFFF"/>
      </a:lt1>
      <a:dk2>
        <a:srgbClr val="000000"/>
      </a:dk2>
      <a:lt2>
        <a:srgbClr val="A678AD"/>
      </a:lt2>
      <a:accent1>
        <a:srgbClr val="956F60"/>
      </a:accent1>
      <a:accent2>
        <a:srgbClr val="E2006A"/>
      </a:accent2>
      <a:accent3>
        <a:srgbClr val="FFFFFF"/>
      </a:accent3>
      <a:accent4>
        <a:srgbClr val="491862"/>
      </a:accent4>
      <a:accent5>
        <a:srgbClr val="C8BBB6"/>
      </a:accent5>
      <a:accent6>
        <a:srgbClr val="CD005F"/>
      </a:accent6>
      <a:hlink>
        <a:srgbClr val="7B7C7E"/>
      </a:hlink>
      <a:folHlink>
        <a:srgbClr val="CCCCCC"/>
      </a:folHlink>
    </a:clrScheme>
    <a:fontScheme name="Intertitr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ertitre 1">
        <a:dk1>
          <a:srgbClr val="571E74"/>
        </a:dk1>
        <a:lt1>
          <a:srgbClr val="FFFFFF"/>
        </a:lt1>
        <a:dk2>
          <a:srgbClr val="000000"/>
        </a:dk2>
        <a:lt2>
          <a:srgbClr val="A678AD"/>
        </a:lt2>
        <a:accent1>
          <a:srgbClr val="956F60"/>
        </a:accent1>
        <a:accent2>
          <a:srgbClr val="E2006A"/>
        </a:accent2>
        <a:accent3>
          <a:srgbClr val="FFFFFF"/>
        </a:accent3>
        <a:accent4>
          <a:srgbClr val="491862"/>
        </a:accent4>
        <a:accent5>
          <a:srgbClr val="C8BBB6"/>
        </a:accent5>
        <a:accent6>
          <a:srgbClr val="CD005F"/>
        </a:accent6>
        <a:hlink>
          <a:srgbClr val="7B7C7E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DOSI- Aplat</Template>
  <TotalTime>4020</TotalTime>
  <Words>3343</Words>
  <Application>Microsoft Macintosh PowerPoint</Application>
  <PresentationFormat>On-screen Show (4:3)</PresentationFormat>
  <Paragraphs>574</Paragraphs>
  <Slides>88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88</vt:i4>
      </vt:variant>
    </vt:vector>
  </HeadingPairs>
  <TitlesOfParts>
    <vt:vector size="96" baseType="lpstr">
      <vt:lpstr>DOSI- Aplat</vt:lpstr>
      <vt:lpstr>Sommaire</vt:lpstr>
      <vt:lpstr>Intertitre</vt:lpstr>
      <vt:lpstr>1_Intertitre</vt:lpstr>
      <vt:lpstr>1_DOSI- Aplat</vt:lpstr>
      <vt:lpstr>2_Intertitre</vt:lpstr>
      <vt:lpstr>2_DOSI- Aplat</vt:lpstr>
      <vt:lpstr>3_Intertitre</vt:lpstr>
      <vt:lpstr>Guidelines – Corrections du livrable fonctionnel 25/10/2016</vt:lpstr>
      <vt:lpstr>Sommaire</vt:lpstr>
      <vt:lpstr>1</vt:lpstr>
      <vt:lpstr>Page de garde</vt:lpstr>
      <vt:lpstr>2</vt:lpstr>
      <vt:lpstr>Disposition / Points de rupture</vt:lpstr>
      <vt:lpstr>Disposition / Points de rupture</vt:lpstr>
      <vt:lpstr>Disposition / Points de rupture</vt:lpstr>
      <vt:lpstr>Disposition / Points de rupture</vt:lpstr>
      <vt:lpstr>Disposition / Grilles</vt:lpstr>
      <vt:lpstr>Disposition / Grilles</vt:lpstr>
      <vt:lpstr>Disposition / Grilles</vt:lpstr>
      <vt:lpstr>3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</vt:lpstr>
      <vt:lpstr>Navigation/ Zone servicielle Banque Populaire</vt:lpstr>
      <vt:lpstr>Navigation/ Zone servicielle Caisse d’épargne</vt:lpstr>
      <vt:lpstr>Navigation / Processus en étapes</vt:lpstr>
      <vt:lpstr>Navigation / Processus en étapes</vt:lpstr>
      <vt:lpstr>Navigation / Processus en étapes Banque Populaire</vt:lpstr>
      <vt:lpstr>Navigation / Processus en étapes Caisse d’épargne</vt:lpstr>
      <vt:lpstr>Navigation dans les parcours</vt:lpstr>
      <vt:lpstr>Navigation dans les parcours</vt:lpstr>
      <vt:lpstr>Navigation Banque Populaire</vt:lpstr>
      <vt:lpstr>Navigation Banque Populaire</vt:lpstr>
      <vt:lpstr>4</vt:lpstr>
      <vt:lpstr>Styles / Couleurs</vt:lpstr>
      <vt:lpstr>Styles / Couleurs Banque Populaire</vt:lpstr>
      <vt:lpstr>Styles / Couleurs Banque Populaire</vt:lpstr>
      <vt:lpstr>Styles / Couleurs Banque Populaire</vt:lpstr>
      <vt:lpstr>Styles / Couleurs Caisse d’épargne</vt:lpstr>
      <vt:lpstr>Styles / Pictogrammes Banque Populaire</vt:lpstr>
      <vt:lpstr>Styles / Pictogrammes Banque Populaire</vt:lpstr>
      <vt:lpstr>Styles / Typographies</vt:lpstr>
      <vt:lpstr>Styles / Typographies Banque Populaire</vt:lpstr>
      <vt:lpstr>Styles / Typographies Banque Populaire</vt:lpstr>
      <vt:lpstr>Styles / Typographies Caisse d’épargne</vt:lpstr>
      <vt:lpstr>Styles / Préloader</vt:lpstr>
      <vt:lpstr>Styles / Préloader Banque Populaire</vt:lpstr>
      <vt:lpstr>5</vt:lpstr>
      <vt:lpstr>Composants / Champs de saisie</vt:lpstr>
      <vt:lpstr>Composants / Champs de saisie</vt:lpstr>
      <vt:lpstr>Composants / Aide à la saisie</vt:lpstr>
      <vt:lpstr>Composants / Aide à la saisie Banque Populaire</vt:lpstr>
      <vt:lpstr>Composants / Aide à la saisie Caisse d’épargne</vt:lpstr>
      <vt:lpstr>Composants / Popin– Suggestion de mise en page</vt:lpstr>
      <vt:lpstr>Composants / Popin– Suggestion de mise en page</vt:lpstr>
      <vt:lpstr>Composants / Popin</vt:lpstr>
      <vt:lpstr>Composants / Popin d’action</vt:lpstr>
      <vt:lpstr>Composants / Popin Banque Populaire</vt:lpstr>
      <vt:lpstr>Composants / Popin Banque Populaire / Popin action </vt:lpstr>
      <vt:lpstr>Composants / Popin Banque Populaire / Popin d’information</vt:lpstr>
      <vt:lpstr>Composants / Popin Caisse d’épargne</vt:lpstr>
      <vt:lpstr>Composants / Popin Caisse d’épargne</vt:lpstr>
      <vt:lpstr>Composants / Popin Caisse d’épargne / Popin d’action</vt:lpstr>
      <vt:lpstr>Composants / Boutons</vt:lpstr>
      <vt:lpstr>Composants / Boutons</vt:lpstr>
      <vt:lpstr>Composants / Boutons</vt:lpstr>
      <vt:lpstr>Composants / Boutons</vt:lpstr>
      <vt:lpstr>Composants / Boutons</vt:lpstr>
      <vt:lpstr>Composants / Boutons Banque Populaire</vt:lpstr>
      <vt:lpstr>Composants / Boutons Banque Populaire</vt:lpstr>
      <vt:lpstr>Composants / Boutons Caisse d’épargne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</vt:lpstr>
      <vt:lpstr>Composants / Choix multiples Banque Populaire</vt:lpstr>
      <vt:lpstr>Composants / Choix multiples Banque Populaire</vt:lpstr>
      <vt:lpstr>Composants / Choix multiples Banque Populaire</vt:lpstr>
      <vt:lpstr>Composants / Choix multiples Banque Populaire</vt:lpstr>
      <vt:lpstr>Composants / Choix multiples Caisse d’épargne</vt:lpstr>
      <vt:lpstr>Composants / Choix multiples Caisse d’épargne</vt:lpstr>
      <vt:lpstr>Composants / Choix multiples Caisse d’épargne</vt:lpstr>
      <vt:lpstr>6</vt:lpstr>
      <vt:lpstr>Cas d’usage</vt:lpstr>
      <vt:lpstr>7</vt:lpstr>
      <vt:lpstr>Bloc de formulaire</vt:lpstr>
      <vt:lpstr>Styles / Typographies</vt:lpstr>
      <vt:lpstr>Composants / Popin Banque populaire et Caisse d’épargne</vt:lpstr>
      <vt:lpstr>Composants / Messages</vt:lpstr>
      <vt:lpstr>Composants / Messages</vt:lpstr>
    </vt:vector>
  </TitlesOfParts>
  <Company>Natixis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PRESENTATION POWERPOINT</dc:title>
  <dc:creator>Mezdaoui Houda</dc:creator>
  <cp:lastModifiedBy>tim tim</cp:lastModifiedBy>
  <cp:revision>253</cp:revision>
  <dcterms:created xsi:type="dcterms:W3CDTF">2016-06-30T13:19:12Z</dcterms:created>
  <dcterms:modified xsi:type="dcterms:W3CDTF">2016-11-21T14:40:36Z</dcterms:modified>
</cp:coreProperties>
</file>